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22"/>
  </p:notesMasterIdLst>
  <p:handoutMasterIdLst>
    <p:handoutMasterId r:id="rId23"/>
  </p:handoutMasterIdLst>
  <p:sldIdLst>
    <p:sldId id="256" r:id="rId2"/>
    <p:sldId id="382" r:id="rId3"/>
    <p:sldId id="387" r:id="rId4"/>
    <p:sldId id="388" r:id="rId5"/>
    <p:sldId id="408" r:id="rId6"/>
    <p:sldId id="409" r:id="rId7"/>
    <p:sldId id="392" r:id="rId8"/>
    <p:sldId id="393" r:id="rId9"/>
    <p:sldId id="410" r:id="rId10"/>
    <p:sldId id="394" r:id="rId11"/>
    <p:sldId id="395" r:id="rId12"/>
    <p:sldId id="396" r:id="rId13"/>
    <p:sldId id="397" r:id="rId14"/>
    <p:sldId id="398" r:id="rId15"/>
    <p:sldId id="399" r:id="rId16"/>
    <p:sldId id="400" r:id="rId17"/>
    <p:sldId id="401" r:id="rId18"/>
    <p:sldId id="319" r:id="rId19"/>
    <p:sldId id="412" r:id="rId20"/>
    <p:sldId id="411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7" name="Microsoft Office User" initials="Office [7]" lastIdx="1" clrIdx="6"/>
  <p:cmAuthor id="1" name="Microsoft Office User" initials="Office" lastIdx="1" clrIdx="0"/>
  <p:cmAuthor id="8" name="varsha Jain" initials="vJ" lastIdx="5" clrIdx="7"/>
  <p:cmAuthor id="2" name="Microsoft Office User" initials="Office [2]" lastIdx="1" clrIdx="1"/>
  <p:cmAuthor id="3" name="Microsoft Office User" initials="Office [3]" lastIdx="1" clrIdx="2"/>
  <p:cmAuthor id="4" name="Microsoft Office User" initials="Office [4]" lastIdx="1" clrIdx="3"/>
  <p:cmAuthor id="5" name="Microsoft Office User" initials="Office [5]" lastIdx="1" clrIdx="4"/>
  <p:cmAuthor id="6" name="Microsoft Office User" initials="Office [6]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D23BC"/>
    <a:srgbClr val="941102"/>
    <a:srgbClr val="FFA209"/>
    <a:srgbClr val="942092"/>
    <a:srgbClr val="FF98AF"/>
    <a:srgbClr val="47BF37"/>
    <a:srgbClr val="FF00FF"/>
    <a:srgbClr val="FF0000"/>
    <a:srgbClr val="FA4040"/>
    <a:srgbClr val="76FA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897" autoAdjust="0"/>
    <p:restoredTop sz="86395"/>
  </p:normalViewPr>
  <p:slideViewPr>
    <p:cSldViewPr snapToGrid="0">
      <p:cViewPr varScale="1">
        <p:scale>
          <a:sx n="71" d="100"/>
          <a:sy n="71" d="100"/>
        </p:scale>
        <p:origin x="590" y="5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264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nik, Michael John" userId="0b8ad1db-7adb-4dec-a258-d0125149f021" providerId="ADAL" clId="{F000E258-B95F-4976-8C24-3A73F4B63D8C}"/>
    <pc:docChg chg="custSel addSld modSld">
      <pc:chgData name="Janik, Michael John" userId="0b8ad1db-7adb-4dec-a258-d0125149f021" providerId="ADAL" clId="{F000E258-B95F-4976-8C24-3A73F4B63D8C}" dt="2022-06-11T22:03:53.236" v="953" actId="20577"/>
      <pc:docMkLst>
        <pc:docMk/>
      </pc:docMkLst>
      <pc:sldChg chg="delSp modSp mod">
        <pc:chgData name="Janik, Michael John" userId="0b8ad1db-7adb-4dec-a258-d0125149f021" providerId="ADAL" clId="{F000E258-B95F-4976-8C24-3A73F4B63D8C}" dt="2022-06-11T22:00:16.422" v="85" actId="478"/>
        <pc:sldMkLst>
          <pc:docMk/>
          <pc:sldMk cId="2017129353" sldId="256"/>
        </pc:sldMkLst>
        <pc:spChg chg="mod">
          <ac:chgData name="Janik, Michael John" userId="0b8ad1db-7adb-4dec-a258-d0125149f021" providerId="ADAL" clId="{F000E258-B95F-4976-8C24-3A73F4B63D8C}" dt="2022-06-11T22:00:13.069" v="84" actId="20577"/>
          <ac:spMkLst>
            <pc:docMk/>
            <pc:sldMk cId="2017129353" sldId="256"/>
            <ac:spMk id="4" creationId="{00000000-0000-0000-0000-000000000000}"/>
          </ac:spMkLst>
        </pc:spChg>
        <pc:spChg chg="del">
          <ac:chgData name="Janik, Michael John" userId="0b8ad1db-7adb-4dec-a258-d0125149f021" providerId="ADAL" clId="{F000E258-B95F-4976-8C24-3A73F4B63D8C}" dt="2022-06-11T22:00:16.422" v="85" actId="478"/>
          <ac:spMkLst>
            <pc:docMk/>
            <pc:sldMk cId="2017129353" sldId="256"/>
            <ac:spMk id="9" creationId="{00000000-0000-0000-0000-000000000000}"/>
          </ac:spMkLst>
        </pc:spChg>
      </pc:sldChg>
      <pc:sldChg chg="modSp mod">
        <pc:chgData name="Janik, Michael John" userId="0b8ad1db-7adb-4dec-a258-d0125149f021" providerId="ADAL" clId="{F000E258-B95F-4976-8C24-3A73F4B63D8C}" dt="2022-06-11T22:01:16.237" v="277" actId="20577"/>
        <pc:sldMkLst>
          <pc:docMk/>
          <pc:sldMk cId="796521398" sldId="319"/>
        </pc:sldMkLst>
        <pc:spChg chg="mod">
          <ac:chgData name="Janik, Michael John" userId="0b8ad1db-7adb-4dec-a258-d0125149f021" providerId="ADAL" clId="{F000E258-B95F-4976-8C24-3A73F4B63D8C}" dt="2022-06-11T22:01:16.237" v="277" actId="20577"/>
          <ac:spMkLst>
            <pc:docMk/>
            <pc:sldMk cId="796521398" sldId="319"/>
            <ac:spMk id="8" creationId="{1873A494-1DB8-9C4D-A057-4993A4CC9420}"/>
          </ac:spMkLst>
        </pc:spChg>
      </pc:sldChg>
      <pc:sldChg chg="add">
        <pc:chgData name="Janik, Michael John" userId="0b8ad1db-7adb-4dec-a258-d0125149f021" providerId="ADAL" clId="{F000E258-B95F-4976-8C24-3A73F4B63D8C}" dt="2022-06-11T22:00:29.873" v="86" actId="2890"/>
        <pc:sldMkLst>
          <pc:docMk/>
          <pc:sldMk cId="3852222777" sldId="411"/>
        </pc:sldMkLst>
      </pc:sldChg>
      <pc:sldChg chg="modSp add mod">
        <pc:chgData name="Janik, Michael John" userId="0b8ad1db-7adb-4dec-a258-d0125149f021" providerId="ADAL" clId="{F000E258-B95F-4976-8C24-3A73F4B63D8C}" dt="2022-06-11T22:03:53.236" v="953" actId="20577"/>
        <pc:sldMkLst>
          <pc:docMk/>
          <pc:sldMk cId="704293875" sldId="412"/>
        </pc:sldMkLst>
        <pc:spChg chg="mod">
          <ac:chgData name="Janik, Michael John" userId="0b8ad1db-7adb-4dec-a258-d0125149f021" providerId="ADAL" clId="{F000E258-B95F-4976-8C24-3A73F4B63D8C}" dt="2022-06-11T22:03:53.236" v="953" actId="20577"/>
          <ac:spMkLst>
            <pc:docMk/>
            <pc:sldMk cId="704293875" sldId="412"/>
            <ac:spMk id="8" creationId="{1873A494-1DB8-9C4D-A057-4993A4CC942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0AE3D7-99F2-8A49-B35D-A5F68966C6A1}" type="datetimeFigureOut">
              <a:rPr lang="en-US" smtClean="0"/>
              <a:t>6/11/2022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A5B80C-215D-2340-952A-E47D89A1ED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46498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27342E-1A19-A445-8397-10DFF8852FF1}" type="datetimeFigureOut">
              <a:rPr lang="en-US" smtClean="0"/>
              <a:t>6/11/2022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9439AA-8FFE-F74D-A80C-683361E260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36597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9439AA-8FFE-F74D-A80C-683361E2601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0624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9439AA-8FFE-F74D-A80C-683361E2601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0949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9439AA-8FFE-F74D-A80C-683361E2601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176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9439AA-8FFE-F74D-A80C-683361E2601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6340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9439AA-8FFE-F74D-A80C-683361E2601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6433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9439AA-8FFE-F74D-A80C-683361E2601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2761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9439AA-8FFE-F74D-A80C-683361E2601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0528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9439AA-8FFE-F74D-A80C-683361E2601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9575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9439AA-8FFE-F74D-A80C-683361E2601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74532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9439AA-8FFE-F74D-A80C-683361E2601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3598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9439AA-8FFE-F74D-A80C-683361E2601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7556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9439AA-8FFE-F74D-A80C-683361E2601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96556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9439AA-8FFE-F74D-A80C-683361E2601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7006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9439AA-8FFE-F74D-A80C-683361E2601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2459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9439AA-8FFE-F74D-A80C-683361E2601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46989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9439AA-8FFE-F74D-A80C-683361E2601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483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9439AA-8FFE-F74D-A80C-683361E2601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7147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9439AA-8FFE-F74D-A80C-683361E2601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5040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9439AA-8FFE-F74D-A80C-683361E2601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9567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9439AA-8FFE-F74D-A80C-683361E2601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6248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9/17/16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D655C-A72D-4F53-92F6-4A9D2192E5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6640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9/17/16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D655C-A72D-4F53-92F6-4A9D2192E5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2301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9/17/16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D655C-A72D-4F53-92F6-4A9D2192E5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57467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9/17/16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D655C-A72D-4F53-92F6-4A9D2192E5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0939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9/17/16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D655C-A72D-4F53-92F6-4A9D2192E5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5694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9/17/16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D655C-A72D-4F53-92F6-4A9D2192E5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404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9/17/16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D655C-A72D-4F53-92F6-4A9D2192E5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7984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9/17/16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D655C-A72D-4F53-92F6-4A9D2192E5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6774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9/17/16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D655C-A72D-4F53-92F6-4A9D2192E5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2155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9/17/16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D655C-A72D-4F53-92F6-4A9D2192E5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6925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9/17/16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D655C-A72D-4F53-92F6-4A9D2192E5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6712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9/17/16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8D655C-A72D-4F53-92F6-4A9D2192E5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7887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tiff"/><Relationship Id="rId4" Type="http://schemas.openxmlformats.org/officeDocument/2006/relationships/hyperlink" Target="mailto:neerajrai@che.misstate.edu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hyperlink" Target="mailto:neerajrai@che.misstate.edu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hyperlink" Target="mailto:neerajrai@che.misstate.edu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hyperlink" Target="mailto:neerajrai@che.misstate.edu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hyperlink" Target="mailto:neerajrai@che.misstate.edu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hyperlink" Target="mailto:neerajrai@che.misstate.edu" TargetMode="External"/><Relationship Id="rId4" Type="http://schemas.openxmlformats.org/officeDocument/2006/relationships/image" Target="../media/image2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hyperlink" Target="mailto:neerajrai@che.misstate.edu" TargetMode="External"/><Relationship Id="rId4" Type="http://schemas.openxmlformats.org/officeDocument/2006/relationships/image" Target="../media/image2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hyperlink" Target="mailto:neerajrai@che.misstate.edu" TargetMode="External"/><Relationship Id="rId4" Type="http://schemas.openxmlformats.org/officeDocument/2006/relationships/image" Target="../media/image2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neerajrai@che.msstate.edu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neerajrai@che.msstate.edu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hyperlink" Target="mailto:neerajrai@che.misstate.edu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neerajrai@che.msstate.edu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hyperlink" Target="mailto:neerajrai@che.misstate.edu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hyperlink" Target="mailto:neerajrai@che.misstate.edu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9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hyperlink" Target="mailto:neerajrai@che.msstate.edu" TargetMode="External"/><Relationship Id="rId4" Type="http://schemas.openxmlformats.org/officeDocument/2006/relationships/image" Target="../media/image2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hyperlink" Target="mailto:neerajrai@che.misstate.edu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hyperlink" Target="mailto:neerajrai@che.msstate.edu" TargetMode="Externa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2.tiff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hyperlink" Target="mailto:neerajrai@che.msstate.edu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hyperlink" Target="mailto:neerajrai@che.misstate.edu" TargetMode="External"/><Relationship Id="rId4" Type="http://schemas.openxmlformats.org/officeDocument/2006/relationships/image" Target="../media/image2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663240" y="1388163"/>
            <a:ext cx="886551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941102"/>
                </a:solidFill>
                <a:latin typeface="Arial" charset="0"/>
                <a:ea typeface="Arial" charset="0"/>
                <a:cs typeface="Arial" charset="0"/>
              </a:rPr>
              <a:t>Exchange and Correlations Functionals</a:t>
            </a:r>
          </a:p>
          <a:p>
            <a:pPr algn="ctr"/>
            <a:endParaRPr lang="en-US" sz="2800" b="1" dirty="0">
              <a:solidFill>
                <a:srgbClr val="941102"/>
              </a:solidFill>
              <a:latin typeface="Arial" charset="0"/>
              <a:ea typeface="Arial" charset="0"/>
              <a:cs typeface="Arial" charset="0"/>
            </a:endParaRPr>
          </a:p>
          <a:p>
            <a:pPr algn="ctr"/>
            <a:r>
              <a:rPr lang="en-US" sz="2400" b="1" dirty="0">
                <a:solidFill>
                  <a:srgbClr val="941102"/>
                </a:solidFill>
                <a:latin typeface="Arial" charset="0"/>
                <a:ea typeface="Arial" charset="0"/>
                <a:cs typeface="Arial" charset="0"/>
              </a:rPr>
              <a:t>Slides copied in entirety from:</a:t>
            </a:r>
            <a:endParaRPr lang="en-US" sz="2400" b="1" i="1" dirty="0">
              <a:solidFill>
                <a:srgbClr val="941102"/>
              </a:solidFill>
              <a:latin typeface="Arial" charset="0"/>
              <a:ea typeface="Arial" charset="0"/>
              <a:cs typeface="Arial" charset="0"/>
            </a:endParaRPr>
          </a:p>
          <a:p>
            <a:pPr algn="ctr"/>
            <a:endParaRPr lang="en-US" sz="2800" b="1" u="sng" dirty="0">
              <a:solidFill>
                <a:srgbClr val="941102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787174" y="3668363"/>
            <a:ext cx="8617648" cy="19348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000090"/>
                </a:solidFill>
                <a:latin typeface="Arial"/>
                <a:cs typeface="Arial"/>
              </a:rPr>
              <a:t>Neeraj Rai</a:t>
            </a:r>
          </a:p>
          <a:p>
            <a:pPr algn="ctr"/>
            <a:endParaRPr lang="en-US" sz="2000" b="1" baseline="30000" dirty="0">
              <a:solidFill>
                <a:srgbClr val="000090"/>
              </a:solidFill>
              <a:latin typeface="Arial"/>
              <a:cs typeface="Arial"/>
            </a:endParaRPr>
          </a:p>
          <a:p>
            <a:pPr algn="ctr"/>
            <a:r>
              <a:rPr lang="en-US" sz="2400" b="1" baseline="30000" dirty="0" err="1">
                <a:solidFill>
                  <a:srgbClr val="1D23BC"/>
                </a:solidFill>
                <a:latin typeface="Arial"/>
                <a:cs typeface="Arial"/>
              </a:rPr>
              <a:t>neerajrai@che.msstate.edu</a:t>
            </a:r>
            <a:endParaRPr lang="en-US" sz="2400" b="1" baseline="30000" dirty="0">
              <a:solidFill>
                <a:srgbClr val="1D23BC"/>
              </a:solidFill>
              <a:latin typeface="Arial"/>
              <a:cs typeface="Arial"/>
            </a:endParaRPr>
          </a:p>
          <a:p>
            <a:pPr algn="ctr"/>
            <a:endParaRPr lang="en-US" b="1" baseline="30000" dirty="0">
              <a:solidFill>
                <a:srgbClr val="000090"/>
              </a:solidFill>
              <a:latin typeface="Arial"/>
              <a:cs typeface="Arial"/>
            </a:endParaRPr>
          </a:p>
          <a:p>
            <a:pPr algn="ctr">
              <a:lnSpc>
                <a:spcPct val="120000"/>
              </a:lnSpc>
            </a:pPr>
            <a:r>
              <a:rPr lang="en-US" sz="1600" b="1" dirty="0">
                <a:latin typeface="Arial" charset="0"/>
                <a:ea typeface="Arial" charset="0"/>
                <a:cs typeface="Arial" charset="0"/>
              </a:rPr>
              <a:t>Dave C. </a:t>
            </a:r>
            <a:r>
              <a:rPr lang="en-US" sz="1600" b="1" dirty="0" err="1">
                <a:latin typeface="Arial" charset="0"/>
                <a:ea typeface="Arial" charset="0"/>
                <a:cs typeface="Arial" charset="0"/>
              </a:rPr>
              <a:t>Swalm</a:t>
            </a:r>
            <a:r>
              <a:rPr lang="en-US" sz="1600" b="1" dirty="0">
                <a:latin typeface="Arial" charset="0"/>
                <a:ea typeface="Arial" charset="0"/>
                <a:cs typeface="Arial" charset="0"/>
              </a:rPr>
              <a:t> School of Chemical Engineering and Center for Advanced Vehicular Systems, Mississippi State University, USA</a:t>
            </a:r>
          </a:p>
          <a:p>
            <a:endParaRPr lang="en-US" sz="2000" b="1" dirty="0">
              <a:solidFill>
                <a:srgbClr val="000090"/>
              </a:solidFill>
              <a:latin typeface="Arial"/>
              <a:cs typeface="Arial"/>
            </a:endParaRPr>
          </a:p>
        </p:txBody>
      </p:sp>
      <p:pic>
        <p:nvPicPr>
          <p:cNvPr id="14" name="Picture 13" descr="HORIZ_BCoE_Maroon_White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0154" y="237696"/>
            <a:ext cx="2078737" cy="566928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1524000" y="883749"/>
            <a:ext cx="9144000" cy="0"/>
          </a:xfrm>
          <a:prstGeom prst="line">
            <a:avLst/>
          </a:prstGeom>
          <a:ln w="31750">
            <a:solidFill>
              <a:srgbClr val="94110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B356E9F0-C565-9E4C-8CBF-A562B5460A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1601" y="279400"/>
            <a:ext cx="2785937" cy="475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1293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-41092"/>
            <a:ext cx="9144000" cy="1108074"/>
          </a:xfrm>
        </p:spPr>
        <p:txBody>
          <a:bodyPr>
            <a:normAutofit/>
          </a:bodyPr>
          <a:lstStyle/>
          <a:p>
            <a:pPr algn="ctr"/>
            <a:r>
              <a:rPr lang="en-US" sz="2400" b="1" dirty="0">
                <a:solidFill>
                  <a:srgbClr val="800000"/>
                </a:solidFill>
                <a:latin typeface="Arial"/>
                <a:cs typeface="Arial"/>
              </a:rPr>
              <a:t>Another short coming of DFT functionals is the inability to capture </a:t>
            </a:r>
            <a:r>
              <a:rPr lang="en-US" sz="2400" b="1" dirty="0" err="1">
                <a:solidFill>
                  <a:srgbClr val="800000"/>
                </a:solidFill>
                <a:latin typeface="Arial"/>
                <a:cs typeface="Arial"/>
              </a:rPr>
              <a:t>vdW</a:t>
            </a:r>
            <a:r>
              <a:rPr lang="en-US" sz="2400" b="1" dirty="0">
                <a:solidFill>
                  <a:srgbClr val="800000"/>
                </a:solidFill>
                <a:latin typeface="Arial"/>
                <a:cs typeface="Arial"/>
              </a:rPr>
              <a:t> interactions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734A2A-7CEC-4C4E-9E2B-1543CCFFC9AB}" type="slidenum">
              <a:rPr lang="en-US" b="1" smtClean="0"/>
              <a:t>10</a:t>
            </a:fld>
            <a:endParaRPr lang="en-US" b="1" dirty="0"/>
          </a:p>
        </p:txBody>
      </p:sp>
      <p:cxnSp>
        <p:nvCxnSpPr>
          <p:cNvPr id="19" name="Straight Connector 18"/>
          <p:cNvCxnSpPr/>
          <p:nvPr/>
        </p:nvCxnSpPr>
        <p:spPr>
          <a:xfrm>
            <a:off x="1524000" y="952329"/>
            <a:ext cx="9144000" cy="0"/>
          </a:xfrm>
          <a:prstGeom prst="line">
            <a:avLst/>
          </a:prstGeom>
          <a:ln w="31750">
            <a:solidFill>
              <a:srgbClr val="94110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5CD2981-6537-A345-9B50-AE49E91B0464}"/>
              </a:ext>
            </a:extLst>
          </p:cNvPr>
          <p:cNvCxnSpPr/>
          <p:nvPr/>
        </p:nvCxnSpPr>
        <p:spPr>
          <a:xfrm>
            <a:off x="1524000" y="6371096"/>
            <a:ext cx="9144000" cy="0"/>
          </a:xfrm>
          <a:prstGeom prst="line">
            <a:avLst/>
          </a:prstGeom>
          <a:ln w="31750">
            <a:solidFill>
              <a:srgbClr val="94110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668F4278-8266-8A4D-BC86-C09BDEE838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3403" y="6427128"/>
            <a:ext cx="2284419" cy="38984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416AD2D-FD69-734A-9F27-1C66AAE397BC}"/>
              </a:ext>
            </a:extLst>
          </p:cNvPr>
          <p:cNvSpPr txBox="1"/>
          <p:nvPr/>
        </p:nvSpPr>
        <p:spPr>
          <a:xfrm>
            <a:off x="4792494" y="6369123"/>
            <a:ext cx="28726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neerajrai@che.msstate.edu</a:t>
            </a:r>
            <a:r>
              <a:rPr lang="en-US" dirty="0"/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33A54E8-597A-D44F-87F2-5173AA94F042}"/>
              </a:ext>
            </a:extLst>
          </p:cNvPr>
          <p:cNvSpPr txBox="1"/>
          <p:nvPr/>
        </p:nvSpPr>
        <p:spPr>
          <a:xfrm>
            <a:off x="3495305" y="5911509"/>
            <a:ext cx="61531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Grimme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400" b="1" i="1" dirty="0" err="1">
                <a:latin typeface="Arial" panose="020B0604020202020204" pitchFamily="34" charset="0"/>
                <a:cs typeface="Arial" panose="020B0604020202020204" pitchFamily="34" charset="0"/>
              </a:rPr>
              <a:t>Comput</a:t>
            </a:r>
            <a:r>
              <a:rPr lang="en-US" sz="1400" b="1" i="1" dirty="0">
                <a:latin typeface="Arial" panose="020B0604020202020204" pitchFamily="34" charset="0"/>
                <a:cs typeface="Arial" panose="020B0604020202020204" pitchFamily="34" charset="0"/>
              </a:rPr>
              <a:t>. Mol. Sci.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, 1, 211-228, 2011 </a:t>
            </a:r>
          </a:p>
          <a:p>
            <a:endParaRPr 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88606F2-BF1A-D246-8906-6F76BC6E44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8755" y="1486669"/>
            <a:ext cx="8991254" cy="4119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3795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-41092"/>
            <a:ext cx="9144000" cy="1108074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solidFill>
                  <a:srgbClr val="800000"/>
                </a:solidFill>
                <a:latin typeface="Arial"/>
                <a:cs typeface="Arial"/>
              </a:rPr>
              <a:t>Dispersion-corrected/nonlocal density functionals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734A2A-7CEC-4C4E-9E2B-1543CCFFC9AB}" type="slidenum">
              <a:rPr lang="en-US" b="1" smtClean="0"/>
              <a:t>11</a:t>
            </a:fld>
            <a:endParaRPr lang="en-US" b="1" dirty="0"/>
          </a:p>
        </p:txBody>
      </p:sp>
      <p:cxnSp>
        <p:nvCxnSpPr>
          <p:cNvPr id="19" name="Straight Connector 18"/>
          <p:cNvCxnSpPr/>
          <p:nvPr/>
        </p:nvCxnSpPr>
        <p:spPr>
          <a:xfrm>
            <a:off x="1524000" y="883749"/>
            <a:ext cx="9144000" cy="0"/>
          </a:xfrm>
          <a:prstGeom prst="line">
            <a:avLst/>
          </a:prstGeom>
          <a:ln w="31750">
            <a:solidFill>
              <a:srgbClr val="94110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5CD2981-6537-A345-9B50-AE49E91B0464}"/>
              </a:ext>
            </a:extLst>
          </p:cNvPr>
          <p:cNvCxnSpPr/>
          <p:nvPr/>
        </p:nvCxnSpPr>
        <p:spPr>
          <a:xfrm>
            <a:off x="1524000" y="6371096"/>
            <a:ext cx="9144000" cy="0"/>
          </a:xfrm>
          <a:prstGeom prst="line">
            <a:avLst/>
          </a:prstGeom>
          <a:ln w="31750">
            <a:solidFill>
              <a:srgbClr val="94110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668F4278-8266-8A4D-BC86-C09BDEE838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3403" y="6427128"/>
            <a:ext cx="2284419" cy="38984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416AD2D-FD69-734A-9F27-1C66AAE397BC}"/>
              </a:ext>
            </a:extLst>
          </p:cNvPr>
          <p:cNvSpPr txBox="1"/>
          <p:nvPr/>
        </p:nvSpPr>
        <p:spPr>
          <a:xfrm>
            <a:off x="4792494" y="6369123"/>
            <a:ext cx="28726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neerajrai@che.msstate.edu</a:t>
            </a:r>
            <a:r>
              <a:rPr lang="en-US" dirty="0"/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33A54E8-597A-D44F-87F2-5173AA94F042}"/>
              </a:ext>
            </a:extLst>
          </p:cNvPr>
          <p:cNvSpPr txBox="1"/>
          <p:nvPr/>
        </p:nvSpPr>
        <p:spPr>
          <a:xfrm>
            <a:off x="3495305" y="5911509"/>
            <a:ext cx="61531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Mardirossian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 and Head-Gordon, </a:t>
            </a:r>
            <a:r>
              <a:rPr lang="en-US" sz="1400" b="1" i="1" dirty="0">
                <a:latin typeface="Arial" panose="020B0604020202020204" pitchFamily="34" charset="0"/>
                <a:cs typeface="Arial" panose="020B0604020202020204" pitchFamily="34" charset="0"/>
              </a:rPr>
              <a:t>Mol. Phys.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, 115, 2315-2372, 2017 </a:t>
            </a:r>
          </a:p>
          <a:p>
            <a:endParaRPr 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739513D-2985-CF4C-AC36-F3DAD8669C0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9510" y="2310130"/>
            <a:ext cx="3756660" cy="78541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DB16A60-450C-874F-9F13-CB0F811A5F8F}"/>
              </a:ext>
            </a:extLst>
          </p:cNvPr>
          <p:cNvSpPr txBox="1"/>
          <p:nvPr/>
        </p:nvSpPr>
        <p:spPr>
          <a:xfrm>
            <a:off x="2827020" y="1394460"/>
            <a:ext cx="3884140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rgbClr val="1D23BC"/>
                </a:solidFill>
              </a:rPr>
              <a:t>Grimme’s</a:t>
            </a:r>
            <a:r>
              <a:rPr lang="en-US" b="1" dirty="0">
                <a:solidFill>
                  <a:srgbClr val="1D23BC"/>
                </a:solidFill>
              </a:rPr>
              <a:t> dispersion correction model:</a:t>
            </a:r>
          </a:p>
          <a:p>
            <a:endParaRPr lang="en-US" b="1" dirty="0">
              <a:solidFill>
                <a:srgbClr val="1D23BC"/>
              </a:solidFill>
            </a:endParaRPr>
          </a:p>
          <a:p>
            <a:endParaRPr lang="en-US" b="1" dirty="0">
              <a:solidFill>
                <a:srgbClr val="1D23BC"/>
              </a:solidFill>
            </a:endParaRPr>
          </a:p>
          <a:p>
            <a:endParaRPr lang="en-US" b="1" dirty="0">
              <a:solidFill>
                <a:srgbClr val="1D23BC"/>
              </a:solidFill>
            </a:endParaRPr>
          </a:p>
          <a:p>
            <a:endParaRPr lang="en-US" b="1" dirty="0">
              <a:solidFill>
                <a:srgbClr val="1D23BC"/>
              </a:solidFill>
            </a:endParaRPr>
          </a:p>
          <a:p>
            <a:endParaRPr lang="en-US" b="1" dirty="0">
              <a:solidFill>
                <a:srgbClr val="1D23BC"/>
              </a:solidFill>
            </a:endParaRPr>
          </a:p>
          <a:p>
            <a:endParaRPr lang="en-US" b="1" dirty="0">
              <a:solidFill>
                <a:srgbClr val="1D23BC"/>
              </a:solidFill>
            </a:endParaRPr>
          </a:p>
          <a:p>
            <a:r>
              <a:rPr lang="en-US" b="1" dirty="0">
                <a:solidFill>
                  <a:srgbClr val="1D23BC"/>
                </a:solidFill>
              </a:rPr>
              <a:t>Nonlocal density functionals</a:t>
            </a:r>
          </a:p>
          <a:p>
            <a:endParaRPr lang="en-US" b="1" dirty="0">
              <a:solidFill>
                <a:srgbClr val="1D23BC"/>
              </a:solidFill>
            </a:endParaRPr>
          </a:p>
          <a:p>
            <a:endParaRPr lang="en-US" b="1" dirty="0">
              <a:solidFill>
                <a:srgbClr val="1D23BC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1F50127-6C4B-BB46-BC5F-817039F86E2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4029409"/>
            <a:ext cx="4933950" cy="712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7364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-41092"/>
            <a:ext cx="9144000" cy="1108074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solidFill>
                  <a:srgbClr val="800000"/>
                </a:solidFill>
                <a:latin typeface="Arial"/>
                <a:cs typeface="Arial"/>
              </a:rPr>
              <a:t>Accuracy of different dispersion correction models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734A2A-7CEC-4C4E-9E2B-1543CCFFC9AB}" type="slidenum">
              <a:rPr lang="en-US" b="1" smtClean="0"/>
              <a:t>12</a:t>
            </a:fld>
            <a:endParaRPr lang="en-US" b="1" dirty="0"/>
          </a:p>
        </p:txBody>
      </p:sp>
      <p:cxnSp>
        <p:nvCxnSpPr>
          <p:cNvPr id="19" name="Straight Connector 18"/>
          <p:cNvCxnSpPr/>
          <p:nvPr/>
        </p:nvCxnSpPr>
        <p:spPr>
          <a:xfrm>
            <a:off x="1524000" y="883749"/>
            <a:ext cx="9144000" cy="0"/>
          </a:xfrm>
          <a:prstGeom prst="line">
            <a:avLst/>
          </a:prstGeom>
          <a:ln w="31750">
            <a:solidFill>
              <a:srgbClr val="94110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5CD2981-6537-A345-9B50-AE49E91B0464}"/>
              </a:ext>
            </a:extLst>
          </p:cNvPr>
          <p:cNvCxnSpPr/>
          <p:nvPr/>
        </p:nvCxnSpPr>
        <p:spPr>
          <a:xfrm>
            <a:off x="1524000" y="6371096"/>
            <a:ext cx="9144000" cy="0"/>
          </a:xfrm>
          <a:prstGeom prst="line">
            <a:avLst/>
          </a:prstGeom>
          <a:ln w="31750">
            <a:solidFill>
              <a:srgbClr val="94110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668F4278-8266-8A4D-BC86-C09BDEE838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3403" y="6427128"/>
            <a:ext cx="2284419" cy="38984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416AD2D-FD69-734A-9F27-1C66AAE397BC}"/>
              </a:ext>
            </a:extLst>
          </p:cNvPr>
          <p:cNvSpPr txBox="1"/>
          <p:nvPr/>
        </p:nvSpPr>
        <p:spPr>
          <a:xfrm>
            <a:off x="4792494" y="6369123"/>
            <a:ext cx="28726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neerajrai@che.msstate.edu</a:t>
            </a:r>
            <a:r>
              <a:rPr lang="en-US" dirty="0"/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33A54E8-597A-D44F-87F2-5173AA94F042}"/>
              </a:ext>
            </a:extLst>
          </p:cNvPr>
          <p:cNvSpPr txBox="1"/>
          <p:nvPr/>
        </p:nvSpPr>
        <p:spPr>
          <a:xfrm>
            <a:off x="3495305" y="5911509"/>
            <a:ext cx="61531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Mardirossian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 and Head-Gordon, </a:t>
            </a:r>
            <a:r>
              <a:rPr lang="en-US" sz="1400" b="1" i="1" dirty="0">
                <a:latin typeface="Arial" panose="020B0604020202020204" pitchFamily="34" charset="0"/>
                <a:cs typeface="Arial" panose="020B0604020202020204" pitchFamily="34" charset="0"/>
              </a:rPr>
              <a:t>Mol. Phys.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, 115, 2315-2372, 2017 </a:t>
            </a:r>
          </a:p>
          <a:p>
            <a:endParaRPr 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22BBFE2-3496-BB45-8784-F3EAA71C2A3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977294"/>
            <a:ext cx="9144000" cy="2903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5070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-41092"/>
            <a:ext cx="9144000" cy="1108074"/>
          </a:xfrm>
        </p:spPr>
        <p:txBody>
          <a:bodyPr>
            <a:normAutofit/>
          </a:bodyPr>
          <a:lstStyle/>
          <a:p>
            <a:pPr algn="ctr"/>
            <a:r>
              <a:rPr lang="en-US" sz="2400" b="1" dirty="0">
                <a:solidFill>
                  <a:srgbClr val="800000"/>
                </a:solidFill>
                <a:latin typeface="Arial"/>
                <a:cs typeface="Arial"/>
              </a:rPr>
              <a:t>General accuracy for selected MN functionals for atomization energies bond dissociation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734A2A-7CEC-4C4E-9E2B-1543CCFFC9AB}" type="slidenum">
              <a:rPr lang="en-US" b="1" smtClean="0"/>
              <a:t>13</a:t>
            </a:fld>
            <a:endParaRPr lang="en-US" b="1" dirty="0"/>
          </a:p>
        </p:txBody>
      </p:sp>
      <p:cxnSp>
        <p:nvCxnSpPr>
          <p:cNvPr id="19" name="Straight Connector 18"/>
          <p:cNvCxnSpPr/>
          <p:nvPr/>
        </p:nvCxnSpPr>
        <p:spPr>
          <a:xfrm>
            <a:off x="1524000" y="883749"/>
            <a:ext cx="9144000" cy="0"/>
          </a:xfrm>
          <a:prstGeom prst="line">
            <a:avLst/>
          </a:prstGeom>
          <a:ln w="31750">
            <a:solidFill>
              <a:srgbClr val="94110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5CD2981-6537-A345-9B50-AE49E91B0464}"/>
              </a:ext>
            </a:extLst>
          </p:cNvPr>
          <p:cNvCxnSpPr/>
          <p:nvPr/>
        </p:nvCxnSpPr>
        <p:spPr>
          <a:xfrm>
            <a:off x="1524000" y="6371096"/>
            <a:ext cx="9144000" cy="0"/>
          </a:xfrm>
          <a:prstGeom prst="line">
            <a:avLst/>
          </a:prstGeom>
          <a:ln w="31750">
            <a:solidFill>
              <a:srgbClr val="94110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668F4278-8266-8A4D-BC86-C09BDEE838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3403" y="6427128"/>
            <a:ext cx="2284419" cy="38984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416AD2D-FD69-734A-9F27-1C66AAE397BC}"/>
              </a:ext>
            </a:extLst>
          </p:cNvPr>
          <p:cNvSpPr txBox="1"/>
          <p:nvPr/>
        </p:nvSpPr>
        <p:spPr>
          <a:xfrm>
            <a:off x="4792494" y="6369123"/>
            <a:ext cx="28726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neerajrai@che.msstate.edu</a:t>
            </a:r>
            <a:r>
              <a:rPr lang="en-US" dirty="0"/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33A54E8-597A-D44F-87F2-5173AA94F042}"/>
              </a:ext>
            </a:extLst>
          </p:cNvPr>
          <p:cNvSpPr txBox="1"/>
          <p:nvPr/>
        </p:nvSpPr>
        <p:spPr>
          <a:xfrm>
            <a:off x="3495305" y="5911509"/>
            <a:ext cx="61531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Mardirossian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 and Head-Gordon, </a:t>
            </a:r>
            <a:r>
              <a:rPr lang="en-US" sz="1400" b="1" i="1" dirty="0">
                <a:latin typeface="Arial" panose="020B0604020202020204" pitchFamily="34" charset="0"/>
                <a:cs typeface="Arial" panose="020B0604020202020204" pitchFamily="34" charset="0"/>
              </a:rPr>
              <a:t>Mol. Phys.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, 115, 2315-2372, 2017 </a:t>
            </a:r>
          </a:p>
          <a:p>
            <a:endParaRPr 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B557FA4-0160-AD4C-9954-BC432ACB154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991684"/>
            <a:ext cx="9144000" cy="2874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4649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-41092"/>
            <a:ext cx="9144000" cy="1108074"/>
          </a:xfrm>
        </p:spPr>
        <p:txBody>
          <a:bodyPr>
            <a:normAutofit/>
          </a:bodyPr>
          <a:lstStyle/>
          <a:p>
            <a:pPr algn="ctr"/>
            <a:r>
              <a:rPr lang="en-US" sz="2400" b="1" dirty="0">
                <a:solidFill>
                  <a:srgbClr val="800000"/>
                </a:solidFill>
                <a:latin typeface="Arial"/>
                <a:cs typeface="Arial"/>
              </a:rPr>
              <a:t>Number of parameters in different density functionals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734A2A-7CEC-4C4E-9E2B-1543CCFFC9AB}" type="slidenum">
              <a:rPr lang="en-US" b="1" smtClean="0"/>
              <a:t>14</a:t>
            </a:fld>
            <a:endParaRPr lang="en-US" b="1" dirty="0"/>
          </a:p>
        </p:txBody>
      </p:sp>
      <p:cxnSp>
        <p:nvCxnSpPr>
          <p:cNvPr id="19" name="Straight Connector 18"/>
          <p:cNvCxnSpPr/>
          <p:nvPr/>
        </p:nvCxnSpPr>
        <p:spPr>
          <a:xfrm>
            <a:off x="1524000" y="883749"/>
            <a:ext cx="9144000" cy="0"/>
          </a:xfrm>
          <a:prstGeom prst="line">
            <a:avLst/>
          </a:prstGeom>
          <a:ln w="31750">
            <a:solidFill>
              <a:srgbClr val="94110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5CD2981-6537-A345-9B50-AE49E91B0464}"/>
              </a:ext>
            </a:extLst>
          </p:cNvPr>
          <p:cNvCxnSpPr/>
          <p:nvPr/>
        </p:nvCxnSpPr>
        <p:spPr>
          <a:xfrm>
            <a:off x="1524000" y="6371096"/>
            <a:ext cx="9144000" cy="0"/>
          </a:xfrm>
          <a:prstGeom prst="line">
            <a:avLst/>
          </a:prstGeom>
          <a:ln w="31750">
            <a:solidFill>
              <a:srgbClr val="94110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668F4278-8266-8A4D-BC86-C09BDEE838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3403" y="6427128"/>
            <a:ext cx="2284419" cy="38984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416AD2D-FD69-734A-9F27-1C66AAE397BC}"/>
              </a:ext>
            </a:extLst>
          </p:cNvPr>
          <p:cNvSpPr txBox="1"/>
          <p:nvPr/>
        </p:nvSpPr>
        <p:spPr>
          <a:xfrm>
            <a:off x="4792494" y="6369123"/>
            <a:ext cx="28726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neerajrai@che.msstate.edu</a:t>
            </a:r>
            <a:r>
              <a:rPr lang="en-US" dirty="0"/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33A54E8-597A-D44F-87F2-5173AA94F042}"/>
              </a:ext>
            </a:extLst>
          </p:cNvPr>
          <p:cNvSpPr txBox="1"/>
          <p:nvPr/>
        </p:nvSpPr>
        <p:spPr>
          <a:xfrm>
            <a:off x="3495305" y="6025810"/>
            <a:ext cx="61531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Mardirossian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 and Head-Gordon, </a:t>
            </a:r>
            <a:r>
              <a:rPr lang="en-US" sz="1400" b="1" i="1" dirty="0">
                <a:latin typeface="Arial" panose="020B0604020202020204" pitchFamily="34" charset="0"/>
                <a:cs typeface="Arial" panose="020B0604020202020204" pitchFamily="34" charset="0"/>
              </a:rPr>
              <a:t>Mol. Phys.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, 115, 2315-2372, 2017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B95AF0-3438-0045-86C8-3EEF452AA26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5635" y="769413"/>
            <a:ext cx="6099572" cy="5256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7291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409E2C1-44A2-EF44-A99C-E27CE237FC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800915"/>
            <a:ext cx="9144000" cy="534877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-41092"/>
            <a:ext cx="9144000" cy="1108074"/>
          </a:xfrm>
        </p:spPr>
        <p:txBody>
          <a:bodyPr>
            <a:normAutofit/>
          </a:bodyPr>
          <a:lstStyle/>
          <a:p>
            <a:pPr algn="ctr"/>
            <a:r>
              <a:rPr lang="en-US" sz="2400" b="1" dirty="0">
                <a:solidFill>
                  <a:srgbClr val="800000"/>
                </a:solidFill>
                <a:latin typeface="Arial"/>
                <a:cs typeface="Arial"/>
              </a:rPr>
              <a:t>Accuracy of functionals for bond lengths and binding energies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734A2A-7CEC-4C4E-9E2B-1543CCFFC9AB}" type="slidenum">
              <a:rPr lang="en-US" b="1" smtClean="0"/>
              <a:t>15</a:t>
            </a:fld>
            <a:endParaRPr lang="en-US" b="1" dirty="0"/>
          </a:p>
        </p:txBody>
      </p:sp>
      <p:cxnSp>
        <p:nvCxnSpPr>
          <p:cNvPr id="19" name="Straight Connector 18"/>
          <p:cNvCxnSpPr/>
          <p:nvPr/>
        </p:nvCxnSpPr>
        <p:spPr>
          <a:xfrm>
            <a:off x="1524000" y="883749"/>
            <a:ext cx="9144000" cy="0"/>
          </a:xfrm>
          <a:prstGeom prst="line">
            <a:avLst/>
          </a:prstGeom>
          <a:ln w="31750">
            <a:solidFill>
              <a:srgbClr val="94110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5CD2981-6537-A345-9B50-AE49E91B0464}"/>
              </a:ext>
            </a:extLst>
          </p:cNvPr>
          <p:cNvCxnSpPr/>
          <p:nvPr/>
        </p:nvCxnSpPr>
        <p:spPr>
          <a:xfrm>
            <a:off x="1524000" y="6371096"/>
            <a:ext cx="9144000" cy="0"/>
          </a:xfrm>
          <a:prstGeom prst="line">
            <a:avLst/>
          </a:prstGeom>
          <a:ln w="31750">
            <a:solidFill>
              <a:srgbClr val="94110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668F4278-8266-8A4D-BC86-C09BDEE838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3403" y="6427128"/>
            <a:ext cx="2284419" cy="38984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416AD2D-FD69-734A-9F27-1C66AAE397BC}"/>
              </a:ext>
            </a:extLst>
          </p:cNvPr>
          <p:cNvSpPr txBox="1"/>
          <p:nvPr/>
        </p:nvSpPr>
        <p:spPr>
          <a:xfrm>
            <a:off x="4792494" y="6369123"/>
            <a:ext cx="28726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5"/>
              </a:rPr>
              <a:t>neerajrai@che.msstate.edu</a:t>
            </a:r>
            <a:r>
              <a:rPr lang="en-US" dirty="0"/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33A54E8-597A-D44F-87F2-5173AA94F042}"/>
              </a:ext>
            </a:extLst>
          </p:cNvPr>
          <p:cNvSpPr txBox="1"/>
          <p:nvPr/>
        </p:nvSpPr>
        <p:spPr>
          <a:xfrm>
            <a:off x="3495305" y="6025810"/>
            <a:ext cx="61531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Mardirossian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 and Head-Gordon, </a:t>
            </a:r>
            <a:r>
              <a:rPr lang="en-US" sz="1400" b="1" i="1" dirty="0">
                <a:latin typeface="Arial" panose="020B0604020202020204" pitchFamily="34" charset="0"/>
                <a:cs typeface="Arial" panose="020B0604020202020204" pitchFamily="34" charset="0"/>
              </a:rPr>
              <a:t>Mol. Phys.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, 115, 2315-2372, 2017 </a:t>
            </a:r>
          </a:p>
        </p:txBody>
      </p:sp>
    </p:spTree>
    <p:extLst>
      <p:ext uri="{BB962C8B-B14F-4D97-AF65-F5344CB8AC3E}">
        <p14:creationId xmlns:p14="http://schemas.microsoft.com/office/powerpoint/2010/main" val="9849706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78A4D69-A5CD-EB43-85EB-8C349507DD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5304" y="898495"/>
            <a:ext cx="5251894" cy="515073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-41092"/>
            <a:ext cx="9144000" cy="1108074"/>
          </a:xfrm>
        </p:spPr>
        <p:txBody>
          <a:bodyPr>
            <a:normAutofit/>
          </a:bodyPr>
          <a:lstStyle/>
          <a:p>
            <a:pPr algn="ctr"/>
            <a:r>
              <a:rPr lang="en-US" sz="2400" b="1" dirty="0">
                <a:solidFill>
                  <a:srgbClr val="800000"/>
                </a:solidFill>
                <a:latin typeface="Arial"/>
                <a:cs typeface="Arial"/>
              </a:rPr>
              <a:t>Open-shell non-covalent or dimers characterized by significant electron delocalization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734A2A-7CEC-4C4E-9E2B-1543CCFFC9AB}" type="slidenum">
              <a:rPr lang="en-US" b="1" smtClean="0"/>
              <a:t>16</a:t>
            </a:fld>
            <a:endParaRPr lang="en-US" b="1" dirty="0"/>
          </a:p>
        </p:txBody>
      </p:sp>
      <p:cxnSp>
        <p:nvCxnSpPr>
          <p:cNvPr id="19" name="Straight Connector 18"/>
          <p:cNvCxnSpPr/>
          <p:nvPr/>
        </p:nvCxnSpPr>
        <p:spPr>
          <a:xfrm>
            <a:off x="1524000" y="883749"/>
            <a:ext cx="9144000" cy="0"/>
          </a:xfrm>
          <a:prstGeom prst="line">
            <a:avLst/>
          </a:prstGeom>
          <a:ln w="31750">
            <a:solidFill>
              <a:srgbClr val="94110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5CD2981-6537-A345-9B50-AE49E91B0464}"/>
              </a:ext>
            </a:extLst>
          </p:cNvPr>
          <p:cNvCxnSpPr/>
          <p:nvPr/>
        </p:nvCxnSpPr>
        <p:spPr>
          <a:xfrm>
            <a:off x="1524000" y="6371096"/>
            <a:ext cx="9144000" cy="0"/>
          </a:xfrm>
          <a:prstGeom prst="line">
            <a:avLst/>
          </a:prstGeom>
          <a:ln w="31750">
            <a:solidFill>
              <a:srgbClr val="94110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668F4278-8266-8A4D-BC86-C09BDEE838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3403" y="6427128"/>
            <a:ext cx="2284419" cy="38984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416AD2D-FD69-734A-9F27-1C66AAE397BC}"/>
              </a:ext>
            </a:extLst>
          </p:cNvPr>
          <p:cNvSpPr txBox="1"/>
          <p:nvPr/>
        </p:nvSpPr>
        <p:spPr>
          <a:xfrm>
            <a:off x="4792494" y="6369123"/>
            <a:ext cx="28726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5"/>
              </a:rPr>
              <a:t>neerajrai@che.msstate.edu</a:t>
            </a:r>
            <a:r>
              <a:rPr lang="en-US" dirty="0"/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33A54E8-597A-D44F-87F2-5173AA94F042}"/>
              </a:ext>
            </a:extLst>
          </p:cNvPr>
          <p:cNvSpPr txBox="1"/>
          <p:nvPr/>
        </p:nvSpPr>
        <p:spPr>
          <a:xfrm>
            <a:off x="3495305" y="5969385"/>
            <a:ext cx="61531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Mardirossian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 and Head-Gordon, </a:t>
            </a:r>
            <a:r>
              <a:rPr lang="en-US" sz="1400" b="1" i="1" dirty="0">
                <a:latin typeface="Arial" panose="020B0604020202020204" pitchFamily="34" charset="0"/>
                <a:cs typeface="Arial" panose="020B0604020202020204" pitchFamily="34" charset="0"/>
              </a:rPr>
              <a:t>Mol. Phys.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, 115, 2315-2372, 2017 </a:t>
            </a:r>
          </a:p>
        </p:txBody>
      </p:sp>
    </p:spTree>
    <p:extLst>
      <p:ext uri="{BB962C8B-B14F-4D97-AF65-F5344CB8AC3E}">
        <p14:creationId xmlns:p14="http://schemas.microsoft.com/office/powerpoint/2010/main" val="38078164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1381D2B-EDEB-C444-8A86-26EB6DF945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0900" y="883750"/>
            <a:ext cx="7640314" cy="517490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-41092"/>
            <a:ext cx="9144000" cy="1108074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solidFill>
                  <a:srgbClr val="800000"/>
                </a:solidFill>
                <a:latin typeface="Arial"/>
                <a:cs typeface="Arial"/>
              </a:rPr>
              <a:t>Barrier heights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734A2A-7CEC-4C4E-9E2B-1543CCFFC9AB}" type="slidenum">
              <a:rPr lang="en-US" b="1" smtClean="0"/>
              <a:t>17</a:t>
            </a:fld>
            <a:endParaRPr lang="en-US" b="1" dirty="0"/>
          </a:p>
        </p:txBody>
      </p:sp>
      <p:cxnSp>
        <p:nvCxnSpPr>
          <p:cNvPr id="19" name="Straight Connector 18"/>
          <p:cNvCxnSpPr/>
          <p:nvPr/>
        </p:nvCxnSpPr>
        <p:spPr>
          <a:xfrm>
            <a:off x="1524000" y="883749"/>
            <a:ext cx="9144000" cy="0"/>
          </a:xfrm>
          <a:prstGeom prst="line">
            <a:avLst/>
          </a:prstGeom>
          <a:ln w="31750">
            <a:solidFill>
              <a:srgbClr val="94110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5CD2981-6537-A345-9B50-AE49E91B0464}"/>
              </a:ext>
            </a:extLst>
          </p:cNvPr>
          <p:cNvCxnSpPr/>
          <p:nvPr/>
        </p:nvCxnSpPr>
        <p:spPr>
          <a:xfrm>
            <a:off x="1524000" y="6371096"/>
            <a:ext cx="9144000" cy="0"/>
          </a:xfrm>
          <a:prstGeom prst="line">
            <a:avLst/>
          </a:prstGeom>
          <a:ln w="31750">
            <a:solidFill>
              <a:srgbClr val="94110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668F4278-8266-8A4D-BC86-C09BDEE838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3403" y="6427128"/>
            <a:ext cx="2284419" cy="38984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416AD2D-FD69-734A-9F27-1C66AAE397BC}"/>
              </a:ext>
            </a:extLst>
          </p:cNvPr>
          <p:cNvSpPr txBox="1"/>
          <p:nvPr/>
        </p:nvSpPr>
        <p:spPr>
          <a:xfrm>
            <a:off x="4792494" y="6369123"/>
            <a:ext cx="28726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5"/>
              </a:rPr>
              <a:t>neerajrai@che.msstate.edu</a:t>
            </a:r>
            <a:r>
              <a:rPr lang="en-US" dirty="0"/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33A54E8-597A-D44F-87F2-5173AA94F042}"/>
              </a:ext>
            </a:extLst>
          </p:cNvPr>
          <p:cNvSpPr txBox="1"/>
          <p:nvPr/>
        </p:nvSpPr>
        <p:spPr>
          <a:xfrm>
            <a:off x="3495305" y="6050409"/>
            <a:ext cx="61531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Mardirossian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 and Head-Gordon, </a:t>
            </a:r>
            <a:r>
              <a:rPr lang="en-US" sz="1400" b="1" i="1" dirty="0">
                <a:latin typeface="Arial" panose="020B0604020202020204" pitchFamily="34" charset="0"/>
                <a:cs typeface="Arial" panose="020B0604020202020204" pitchFamily="34" charset="0"/>
              </a:rPr>
              <a:t>Mol. Phys.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, 115, 2315-2372, 2017 </a:t>
            </a:r>
          </a:p>
        </p:txBody>
      </p:sp>
    </p:spTree>
    <p:extLst>
      <p:ext uri="{BB962C8B-B14F-4D97-AF65-F5344CB8AC3E}">
        <p14:creationId xmlns:p14="http://schemas.microsoft.com/office/powerpoint/2010/main" val="38541510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734A2A-7CEC-4C4E-9E2B-1543CCFFC9AB}" type="slidenum">
              <a:rPr lang="en-US" b="1" smtClean="0"/>
              <a:t>18</a:t>
            </a:fld>
            <a:endParaRPr lang="en-US" b="1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5CD2981-6537-A345-9B50-AE49E91B0464}"/>
              </a:ext>
            </a:extLst>
          </p:cNvPr>
          <p:cNvCxnSpPr/>
          <p:nvPr/>
        </p:nvCxnSpPr>
        <p:spPr>
          <a:xfrm>
            <a:off x="1524000" y="6371096"/>
            <a:ext cx="9144000" cy="0"/>
          </a:xfrm>
          <a:prstGeom prst="line">
            <a:avLst/>
          </a:prstGeom>
          <a:ln w="31750">
            <a:solidFill>
              <a:srgbClr val="94110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668F4278-8266-8A4D-BC86-C09BDEE838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3403" y="6427128"/>
            <a:ext cx="2284419" cy="38984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416AD2D-FD69-734A-9F27-1C66AAE397BC}"/>
              </a:ext>
            </a:extLst>
          </p:cNvPr>
          <p:cNvSpPr txBox="1"/>
          <p:nvPr/>
        </p:nvSpPr>
        <p:spPr>
          <a:xfrm>
            <a:off x="4792494" y="6369123"/>
            <a:ext cx="28726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neerajrai@che</a:t>
            </a:r>
            <a:r>
              <a:rPr lang="en-US">
                <a:hlinkClick r:id="rId4"/>
              </a:rPr>
              <a:t>.msstate</a:t>
            </a:r>
            <a:r>
              <a:rPr lang="en-US" dirty="0">
                <a:hlinkClick r:id="rId4"/>
              </a:rPr>
              <a:t>.edu</a:t>
            </a:r>
            <a:r>
              <a:rPr lang="en-US" dirty="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873A494-1DB8-9C4D-A057-4993A4CC9420}"/>
              </a:ext>
            </a:extLst>
          </p:cNvPr>
          <p:cNvSpPr txBox="1"/>
          <p:nvPr/>
        </p:nvSpPr>
        <p:spPr>
          <a:xfrm>
            <a:off x="177463" y="233656"/>
            <a:ext cx="12014537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941102"/>
                </a:solidFill>
              </a:rPr>
              <a:t>How does a beginning user decide what XC functionals to use – likely without understanding the underlying physics/math of why one might be better or worse for a given situation?</a:t>
            </a:r>
          </a:p>
        </p:txBody>
      </p:sp>
    </p:spTree>
    <p:extLst>
      <p:ext uri="{BB962C8B-B14F-4D97-AF65-F5344CB8AC3E}">
        <p14:creationId xmlns:p14="http://schemas.microsoft.com/office/powerpoint/2010/main" val="7965213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734A2A-7CEC-4C4E-9E2B-1543CCFFC9AB}" type="slidenum">
              <a:rPr lang="en-US" b="1" smtClean="0"/>
              <a:t>19</a:t>
            </a:fld>
            <a:endParaRPr lang="en-US" b="1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5CD2981-6537-A345-9B50-AE49E91B0464}"/>
              </a:ext>
            </a:extLst>
          </p:cNvPr>
          <p:cNvCxnSpPr/>
          <p:nvPr/>
        </p:nvCxnSpPr>
        <p:spPr>
          <a:xfrm>
            <a:off x="1524000" y="6371096"/>
            <a:ext cx="9144000" cy="0"/>
          </a:xfrm>
          <a:prstGeom prst="line">
            <a:avLst/>
          </a:prstGeom>
          <a:ln w="31750">
            <a:solidFill>
              <a:srgbClr val="94110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668F4278-8266-8A4D-BC86-C09BDEE838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3403" y="6427128"/>
            <a:ext cx="2284419" cy="38984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416AD2D-FD69-734A-9F27-1C66AAE397BC}"/>
              </a:ext>
            </a:extLst>
          </p:cNvPr>
          <p:cNvSpPr txBox="1"/>
          <p:nvPr/>
        </p:nvSpPr>
        <p:spPr>
          <a:xfrm>
            <a:off x="4792494" y="6369123"/>
            <a:ext cx="28726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neerajrai@che</a:t>
            </a:r>
            <a:r>
              <a:rPr lang="en-US">
                <a:hlinkClick r:id="rId4"/>
              </a:rPr>
              <a:t>.msstate</a:t>
            </a:r>
            <a:r>
              <a:rPr lang="en-US" dirty="0">
                <a:hlinkClick r:id="rId4"/>
              </a:rPr>
              <a:t>.edu</a:t>
            </a:r>
            <a:r>
              <a:rPr lang="en-US" dirty="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873A494-1DB8-9C4D-A057-4993A4CC9420}"/>
              </a:ext>
            </a:extLst>
          </p:cNvPr>
          <p:cNvSpPr txBox="1"/>
          <p:nvPr/>
        </p:nvSpPr>
        <p:spPr>
          <a:xfrm>
            <a:off x="177463" y="233656"/>
            <a:ext cx="12014537" cy="489364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941102"/>
                </a:solidFill>
              </a:rPr>
              <a:t>How does a beginning user decide what XC functionals to use – likely without understanding the underlying physics/math of why one might be better or worse for a given situation?</a:t>
            </a:r>
          </a:p>
          <a:p>
            <a:endParaRPr lang="en-US" sz="2400" b="1" dirty="0">
              <a:solidFill>
                <a:srgbClr val="941102"/>
              </a:solidFill>
            </a:endParaRPr>
          </a:p>
          <a:p>
            <a:endParaRPr lang="en-US" sz="2400" b="1" dirty="0">
              <a:solidFill>
                <a:srgbClr val="941102"/>
              </a:solidFill>
            </a:endParaRPr>
          </a:p>
          <a:p>
            <a:r>
              <a:rPr lang="en-US" sz="2400" b="1" dirty="0">
                <a:solidFill>
                  <a:srgbClr val="941102"/>
                </a:solidFill>
              </a:rPr>
              <a:t>-Ask a physicist/QM developer/expert what might work for your new system/material that no one has ever thought about modeling with QM before</a:t>
            </a:r>
          </a:p>
          <a:p>
            <a:endParaRPr lang="en-US" sz="2400" b="1" dirty="0">
              <a:solidFill>
                <a:srgbClr val="941102"/>
              </a:solidFill>
            </a:endParaRPr>
          </a:p>
          <a:p>
            <a:r>
              <a:rPr lang="en-US" sz="2400" b="1" dirty="0">
                <a:solidFill>
                  <a:srgbClr val="941102"/>
                </a:solidFill>
              </a:rPr>
              <a:t>-Look at empirical testing of what has been done on your system or something most similar (</a:t>
            </a:r>
            <a:r>
              <a:rPr lang="en-US" sz="2400" b="1" dirty="0" err="1">
                <a:solidFill>
                  <a:srgbClr val="941102"/>
                </a:solidFill>
              </a:rPr>
              <a:t>ie</a:t>
            </a:r>
            <a:r>
              <a:rPr lang="en-US" sz="2400" b="1" dirty="0">
                <a:solidFill>
                  <a:srgbClr val="941102"/>
                </a:solidFill>
              </a:rPr>
              <a:t>, has someone gotten the same types of values you want for a similar system and shown a functional that worked well enough)</a:t>
            </a:r>
          </a:p>
          <a:p>
            <a:endParaRPr lang="en-US" sz="2400" b="1" dirty="0">
              <a:solidFill>
                <a:srgbClr val="941102"/>
              </a:solidFill>
            </a:endParaRPr>
          </a:p>
          <a:p>
            <a:r>
              <a:rPr lang="en-US" sz="2400" b="1" dirty="0">
                <a:solidFill>
                  <a:srgbClr val="941102"/>
                </a:solidFill>
              </a:rPr>
              <a:t>-Look at what others have used (without perfect validation and possibly unknown error) and be conscious of lack of certainty in conclusions you are reaching…..</a:t>
            </a:r>
          </a:p>
        </p:txBody>
      </p:sp>
    </p:spTree>
    <p:extLst>
      <p:ext uri="{BB962C8B-B14F-4D97-AF65-F5344CB8AC3E}">
        <p14:creationId xmlns:p14="http://schemas.microsoft.com/office/powerpoint/2010/main" val="7042938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-41092"/>
            <a:ext cx="9144000" cy="1108074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solidFill>
                  <a:srgbClr val="800000"/>
                </a:solidFill>
                <a:latin typeface="Arial"/>
                <a:cs typeface="Arial"/>
              </a:rPr>
              <a:t>Exchange-correlation functional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734A2A-7CEC-4C4E-9E2B-1543CCFFC9AB}" type="slidenum">
              <a:rPr lang="en-US" b="1" smtClean="0"/>
              <a:t>2</a:t>
            </a:fld>
            <a:endParaRPr lang="en-US" b="1" dirty="0"/>
          </a:p>
        </p:txBody>
      </p:sp>
      <p:cxnSp>
        <p:nvCxnSpPr>
          <p:cNvPr id="19" name="Straight Connector 18"/>
          <p:cNvCxnSpPr/>
          <p:nvPr/>
        </p:nvCxnSpPr>
        <p:spPr>
          <a:xfrm>
            <a:off x="1524000" y="883749"/>
            <a:ext cx="9144000" cy="0"/>
          </a:xfrm>
          <a:prstGeom prst="line">
            <a:avLst/>
          </a:prstGeom>
          <a:ln w="31750">
            <a:solidFill>
              <a:srgbClr val="94110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5CD2981-6537-A345-9B50-AE49E91B0464}"/>
              </a:ext>
            </a:extLst>
          </p:cNvPr>
          <p:cNvCxnSpPr/>
          <p:nvPr/>
        </p:nvCxnSpPr>
        <p:spPr>
          <a:xfrm>
            <a:off x="1524000" y="6371096"/>
            <a:ext cx="9144000" cy="0"/>
          </a:xfrm>
          <a:prstGeom prst="line">
            <a:avLst/>
          </a:prstGeom>
          <a:ln w="31750">
            <a:solidFill>
              <a:srgbClr val="94110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668F4278-8266-8A4D-BC86-C09BDEE838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3403" y="6427128"/>
            <a:ext cx="2284419" cy="38984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416AD2D-FD69-734A-9F27-1C66AAE397BC}"/>
              </a:ext>
            </a:extLst>
          </p:cNvPr>
          <p:cNvSpPr txBox="1"/>
          <p:nvPr/>
        </p:nvSpPr>
        <p:spPr>
          <a:xfrm>
            <a:off x="4792494" y="6369123"/>
            <a:ext cx="28726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neerajrai@che.msstate.edu</a:t>
            </a:r>
            <a:r>
              <a:rPr lang="en-US" dirty="0"/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33A54E8-597A-D44F-87F2-5173AA94F042}"/>
              </a:ext>
            </a:extLst>
          </p:cNvPr>
          <p:cNvSpPr txBox="1"/>
          <p:nvPr/>
        </p:nvSpPr>
        <p:spPr>
          <a:xfrm>
            <a:off x="3155775" y="5903396"/>
            <a:ext cx="53097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Capelle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400" b="1" i="1" dirty="0">
                <a:latin typeface="Arial" panose="020B0604020202020204" pitchFamily="34" charset="0"/>
                <a:cs typeface="Arial" panose="020B0604020202020204" pitchFamily="34" charset="0"/>
              </a:rPr>
              <a:t>Brazilian Journal of Physics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, 36, 1318-1343, 2006 </a:t>
            </a:r>
          </a:p>
          <a:p>
            <a:endParaRPr 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8FABBF8-9FC7-444A-A195-8526D467214C}"/>
              </a:ext>
            </a:extLst>
          </p:cNvPr>
          <p:cNvSpPr txBox="1"/>
          <p:nvPr/>
        </p:nvSpPr>
        <p:spPr>
          <a:xfrm>
            <a:off x="2005694" y="1530158"/>
            <a:ext cx="794221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1D23B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Write down total kinetic energy functional as the sum of non-interacting particle density (n) and the one that represents rest of the kinetic energy functional</a:t>
            </a:r>
            <a:endParaRPr lang="en-US" b="1" i="1" dirty="0">
              <a:solidFill>
                <a:srgbClr val="1D23B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solidFill>
                <a:srgbClr val="1D23B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solidFill>
                <a:srgbClr val="1D23B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solidFill>
                <a:srgbClr val="1D23B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>
                <a:solidFill>
                  <a:srgbClr val="1D23B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where,</a:t>
            </a:r>
          </a:p>
          <a:p>
            <a:endParaRPr lang="en-US" b="1" dirty="0">
              <a:solidFill>
                <a:srgbClr val="1D23B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b="1" dirty="0">
              <a:solidFill>
                <a:srgbClr val="1D23B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b="1" dirty="0">
              <a:solidFill>
                <a:srgbClr val="1D23B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>
                <a:solidFill>
                  <a:srgbClr val="1D23B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We rewrite the exact energy functional as:</a:t>
            </a:r>
          </a:p>
          <a:p>
            <a:endParaRPr lang="en-US" b="1" dirty="0">
              <a:solidFill>
                <a:srgbClr val="1D23B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solidFill>
                <a:srgbClr val="1D23B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b="1" dirty="0">
              <a:solidFill>
                <a:srgbClr val="1D23B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86B1CC5-1AD9-044B-BBD6-7A1A1DFC25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7775" y="2585367"/>
            <a:ext cx="2629117" cy="4509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AC2D585-1215-3C4B-9AC9-9EB4263ECE5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5951" y="3493962"/>
            <a:ext cx="3985260" cy="77624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34D6E27-09E2-394C-B56E-811233270AF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4920427"/>
            <a:ext cx="9144000" cy="440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7321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734A2A-7CEC-4C4E-9E2B-1543CCFFC9AB}" type="slidenum">
              <a:rPr lang="en-US" b="1" smtClean="0"/>
              <a:t>20</a:t>
            </a:fld>
            <a:endParaRPr lang="en-US" b="1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5CD2981-6537-A345-9B50-AE49E91B0464}"/>
              </a:ext>
            </a:extLst>
          </p:cNvPr>
          <p:cNvCxnSpPr/>
          <p:nvPr/>
        </p:nvCxnSpPr>
        <p:spPr>
          <a:xfrm>
            <a:off x="1524000" y="6371096"/>
            <a:ext cx="9144000" cy="0"/>
          </a:xfrm>
          <a:prstGeom prst="line">
            <a:avLst/>
          </a:prstGeom>
          <a:ln w="31750">
            <a:solidFill>
              <a:srgbClr val="94110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668F4278-8266-8A4D-BC86-C09BDEE838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3403" y="6427128"/>
            <a:ext cx="2284419" cy="38984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416AD2D-FD69-734A-9F27-1C66AAE397BC}"/>
              </a:ext>
            </a:extLst>
          </p:cNvPr>
          <p:cNvSpPr txBox="1"/>
          <p:nvPr/>
        </p:nvSpPr>
        <p:spPr>
          <a:xfrm>
            <a:off x="4792494" y="6369123"/>
            <a:ext cx="28726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neerajrai@che</a:t>
            </a:r>
            <a:r>
              <a:rPr lang="en-US">
                <a:hlinkClick r:id="rId4"/>
              </a:rPr>
              <a:t>.msstate</a:t>
            </a:r>
            <a:r>
              <a:rPr lang="en-US" dirty="0">
                <a:hlinkClick r:id="rId4"/>
              </a:rPr>
              <a:t>.edu</a:t>
            </a:r>
            <a:r>
              <a:rPr lang="en-US" dirty="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873A494-1DB8-9C4D-A057-4993A4CC9420}"/>
              </a:ext>
            </a:extLst>
          </p:cNvPr>
          <p:cNvSpPr txBox="1"/>
          <p:nvPr/>
        </p:nvSpPr>
        <p:spPr>
          <a:xfrm>
            <a:off x="4792494" y="2514277"/>
            <a:ext cx="1615892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941102"/>
                </a:solidFill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8522227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-41092"/>
            <a:ext cx="9144000" cy="1108074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 err="1">
                <a:solidFill>
                  <a:srgbClr val="800000"/>
                </a:solidFill>
                <a:latin typeface="Arial"/>
                <a:cs typeface="Arial"/>
              </a:rPr>
              <a:t>Perdew’s</a:t>
            </a:r>
            <a:r>
              <a:rPr lang="en-US" sz="2800" b="1" dirty="0">
                <a:solidFill>
                  <a:srgbClr val="800000"/>
                </a:solidFill>
                <a:latin typeface="Arial"/>
                <a:cs typeface="Arial"/>
              </a:rPr>
              <a:t> Jacob’s ladder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734A2A-7CEC-4C4E-9E2B-1543CCFFC9AB}" type="slidenum">
              <a:rPr lang="en-US" b="1" smtClean="0"/>
              <a:t>3</a:t>
            </a:fld>
            <a:endParaRPr lang="en-US" b="1" dirty="0"/>
          </a:p>
        </p:txBody>
      </p:sp>
      <p:cxnSp>
        <p:nvCxnSpPr>
          <p:cNvPr id="19" name="Straight Connector 18"/>
          <p:cNvCxnSpPr/>
          <p:nvPr/>
        </p:nvCxnSpPr>
        <p:spPr>
          <a:xfrm>
            <a:off x="1524000" y="883749"/>
            <a:ext cx="9144000" cy="0"/>
          </a:xfrm>
          <a:prstGeom prst="line">
            <a:avLst/>
          </a:prstGeom>
          <a:ln w="31750">
            <a:solidFill>
              <a:srgbClr val="94110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5CD2981-6537-A345-9B50-AE49E91B0464}"/>
              </a:ext>
            </a:extLst>
          </p:cNvPr>
          <p:cNvCxnSpPr/>
          <p:nvPr/>
        </p:nvCxnSpPr>
        <p:spPr>
          <a:xfrm>
            <a:off x="1524000" y="6371096"/>
            <a:ext cx="9144000" cy="0"/>
          </a:xfrm>
          <a:prstGeom prst="line">
            <a:avLst/>
          </a:prstGeom>
          <a:ln w="31750">
            <a:solidFill>
              <a:srgbClr val="94110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668F4278-8266-8A4D-BC86-C09BDEE838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3403" y="6427128"/>
            <a:ext cx="2284419" cy="38984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416AD2D-FD69-734A-9F27-1C66AAE397BC}"/>
              </a:ext>
            </a:extLst>
          </p:cNvPr>
          <p:cNvSpPr txBox="1"/>
          <p:nvPr/>
        </p:nvSpPr>
        <p:spPr>
          <a:xfrm>
            <a:off x="4792494" y="6369123"/>
            <a:ext cx="28726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neerajrai@che.msstate.edu</a:t>
            </a:r>
            <a:r>
              <a:rPr lang="en-US" dirty="0"/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33A54E8-597A-D44F-87F2-5173AA94F042}"/>
              </a:ext>
            </a:extLst>
          </p:cNvPr>
          <p:cNvSpPr txBox="1"/>
          <p:nvPr/>
        </p:nvSpPr>
        <p:spPr>
          <a:xfrm>
            <a:off x="3495305" y="5911509"/>
            <a:ext cx="61531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Mardirossian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 and Head-Gordon, </a:t>
            </a:r>
            <a:r>
              <a:rPr lang="en-US" sz="1400" b="1" i="1" dirty="0">
                <a:latin typeface="Arial" panose="020B0604020202020204" pitchFamily="34" charset="0"/>
                <a:cs typeface="Arial" panose="020B0604020202020204" pitchFamily="34" charset="0"/>
              </a:rPr>
              <a:t>Mol. Phys.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, 115, 2315-2372, 2017 </a:t>
            </a:r>
          </a:p>
          <a:p>
            <a:endParaRPr 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4DBD4A-2532-294B-9ABD-0734A6A3919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0100" y="1358900"/>
            <a:ext cx="5511800" cy="414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4003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-41092"/>
            <a:ext cx="9144000" cy="1108074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solidFill>
                  <a:srgbClr val="800000"/>
                </a:solidFill>
                <a:latin typeface="Arial"/>
                <a:cs typeface="Arial"/>
              </a:rPr>
              <a:t>Local density approximation (LDA)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734A2A-7CEC-4C4E-9E2B-1543CCFFC9AB}" type="slidenum">
              <a:rPr lang="en-US" b="1" smtClean="0"/>
              <a:t>4</a:t>
            </a:fld>
            <a:endParaRPr lang="en-US" b="1" dirty="0"/>
          </a:p>
        </p:txBody>
      </p:sp>
      <p:cxnSp>
        <p:nvCxnSpPr>
          <p:cNvPr id="19" name="Straight Connector 18"/>
          <p:cNvCxnSpPr/>
          <p:nvPr/>
        </p:nvCxnSpPr>
        <p:spPr>
          <a:xfrm>
            <a:off x="1524000" y="883749"/>
            <a:ext cx="9144000" cy="0"/>
          </a:xfrm>
          <a:prstGeom prst="line">
            <a:avLst/>
          </a:prstGeom>
          <a:ln w="31750">
            <a:solidFill>
              <a:srgbClr val="94110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5CD2981-6537-A345-9B50-AE49E91B0464}"/>
              </a:ext>
            </a:extLst>
          </p:cNvPr>
          <p:cNvCxnSpPr/>
          <p:nvPr/>
        </p:nvCxnSpPr>
        <p:spPr>
          <a:xfrm>
            <a:off x="1524000" y="6371096"/>
            <a:ext cx="9144000" cy="0"/>
          </a:xfrm>
          <a:prstGeom prst="line">
            <a:avLst/>
          </a:prstGeom>
          <a:ln w="31750">
            <a:solidFill>
              <a:srgbClr val="94110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668F4278-8266-8A4D-BC86-C09BDEE838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3403" y="6427128"/>
            <a:ext cx="2284419" cy="38984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416AD2D-FD69-734A-9F27-1C66AAE397BC}"/>
              </a:ext>
            </a:extLst>
          </p:cNvPr>
          <p:cNvSpPr txBox="1"/>
          <p:nvPr/>
        </p:nvSpPr>
        <p:spPr>
          <a:xfrm>
            <a:off x="4792494" y="6369123"/>
            <a:ext cx="28726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neerajrai@che.msstate.edu</a:t>
            </a:r>
            <a:r>
              <a:rPr lang="en-US" dirty="0"/>
              <a:t>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0DC1968-C1DF-0F45-9A04-27FA8CD07CFB}"/>
              </a:ext>
            </a:extLst>
          </p:cNvPr>
          <p:cNvSpPr txBox="1"/>
          <p:nvPr/>
        </p:nvSpPr>
        <p:spPr>
          <a:xfrm>
            <a:off x="3155775" y="5903396"/>
            <a:ext cx="53097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Capelle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400" b="1" i="1" dirty="0">
                <a:latin typeface="Arial" panose="020B0604020202020204" pitchFamily="34" charset="0"/>
                <a:cs typeface="Arial" panose="020B0604020202020204" pitchFamily="34" charset="0"/>
              </a:rPr>
              <a:t>Brazilian Journal of Physics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, 36, 1318-1343, 2006 </a:t>
            </a:r>
          </a:p>
          <a:p>
            <a:endParaRPr 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5E6D16-0D12-B54B-84BF-2FB512879B64}"/>
              </a:ext>
            </a:extLst>
          </p:cNvPr>
          <p:cNvSpPr txBox="1"/>
          <p:nvPr/>
        </p:nvSpPr>
        <p:spPr>
          <a:xfrm>
            <a:off x="2236520" y="1555669"/>
            <a:ext cx="755270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1D23BC"/>
                </a:solidFill>
              </a:rPr>
              <a:t>Exchange Functional (based on the exact exchange energy of homogeneous electron system):</a:t>
            </a:r>
          </a:p>
          <a:p>
            <a:endParaRPr lang="en-US" b="1" dirty="0">
              <a:solidFill>
                <a:srgbClr val="1D23BC"/>
              </a:solidFill>
            </a:endParaRPr>
          </a:p>
          <a:p>
            <a:endParaRPr lang="en-US" b="1" dirty="0">
              <a:solidFill>
                <a:srgbClr val="1D23BC"/>
              </a:solidFill>
            </a:endParaRPr>
          </a:p>
          <a:p>
            <a:endParaRPr lang="en-US" b="1" dirty="0">
              <a:solidFill>
                <a:srgbClr val="1D23BC"/>
              </a:solidFill>
            </a:endParaRPr>
          </a:p>
          <a:p>
            <a:r>
              <a:rPr lang="en-US" b="1" dirty="0">
                <a:solidFill>
                  <a:srgbClr val="1D23BC"/>
                </a:solidFill>
              </a:rPr>
              <a:t>The correlation functionals are parameterized against quantum Monte Carlo results for uniform electron gas. The overall exchange-correlation functional is of the form:</a:t>
            </a:r>
          </a:p>
          <a:p>
            <a:endParaRPr lang="en-US" b="1" dirty="0">
              <a:solidFill>
                <a:srgbClr val="1D23BC"/>
              </a:solidFill>
            </a:endParaRPr>
          </a:p>
          <a:p>
            <a:endParaRPr lang="en-US" b="1" dirty="0">
              <a:solidFill>
                <a:srgbClr val="1D23BC"/>
              </a:solidFill>
            </a:endParaRPr>
          </a:p>
          <a:p>
            <a:endParaRPr lang="en-US" b="1" dirty="0">
              <a:solidFill>
                <a:srgbClr val="1D23BC"/>
              </a:solidFill>
            </a:endParaRPr>
          </a:p>
          <a:p>
            <a:endParaRPr lang="en-US" b="1" dirty="0">
              <a:solidFill>
                <a:srgbClr val="1D23BC"/>
              </a:solidFill>
            </a:endParaRPr>
          </a:p>
          <a:p>
            <a:r>
              <a:rPr lang="en-US" b="1" dirty="0">
                <a:solidFill>
                  <a:srgbClr val="1D23BC"/>
                </a:solidFill>
              </a:rPr>
              <a:t>Success of LDA is primarily due to the cancellation of errors (</a:t>
            </a:r>
            <a:r>
              <a:rPr lang="en-US" b="1" i="1" dirty="0">
                <a:solidFill>
                  <a:srgbClr val="1D23BC"/>
                </a:solidFill>
              </a:rPr>
              <a:t>E</a:t>
            </a:r>
            <a:r>
              <a:rPr lang="en-US" b="1" baseline="-25000" dirty="0">
                <a:solidFill>
                  <a:srgbClr val="1D23BC"/>
                </a:solidFill>
              </a:rPr>
              <a:t>X</a:t>
            </a:r>
            <a:r>
              <a:rPr lang="en-US" b="1" dirty="0">
                <a:solidFill>
                  <a:srgbClr val="1D23BC"/>
                </a:solidFill>
              </a:rPr>
              <a:t> is overestimated while the </a:t>
            </a:r>
            <a:r>
              <a:rPr lang="en-US" b="1" i="1" dirty="0">
                <a:solidFill>
                  <a:srgbClr val="1D23BC"/>
                </a:solidFill>
              </a:rPr>
              <a:t>E</a:t>
            </a:r>
            <a:r>
              <a:rPr lang="en-US" b="1" baseline="-25000" dirty="0">
                <a:solidFill>
                  <a:srgbClr val="1D23BC"/>
                </a:solidFill>
              </a:rPr>
              <a:t>C</a:t>
            </a:r>
            <a:r>
              <a:rPr lang="en-US" b="1" dirty="0">
                <a:solidFill>
                  <a:srgbClr val="1D23BC"/>
                </a:solidFill>
              </a:rPr>
              <a:t> is underestimated]</a:t>
            </a:r>
          </a:p>
          <a:p>
            <a:endParaRPr lang="en-US" b="1" dirty="0">
              <a:solidFill>
                <a:srgbClr val="1D23BC"/>
              </a:solidFill>
            </a:endParaRPr>
          </a:p>
          <a:p>
            <a:endParaRPr lang="en-US" b="1" dirty="0">
              <a:solidFill>
                <a:srgbClr val="1D23BC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34C62CF-9395-0445-949F-DFD8197F6A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7821" y="2258031"/>
            <a:ext cx="3952586" cy="50723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99BC94D-033C-BF40-821A-461CA1A6C97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6250" y="4121345"/>
            <a:ext cx="8699500" cy="52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139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95E6D16-0D12-B54B-84BF-2FB512879B64}"/>
                  </a:ext>
                </a:extLst>
              </p:cNvPr>
              <p:cNvSpPr txBox="1"/>
              <p:nvPr/>
            </p:nvSpPr>
            <p:spPr>
              <a:xfrm>
                <a:off x="2213660" y="984169"/>
                <a:ext cx="7552707" cy="61925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rgbClr val="1D23BC"/>
                    </a:solidFill>
                  </a:rPr>
                  <a:t>Gradient expansion approximations (GEA,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1" i="1">
                            <a:solidFill>
                              <a:srgbClr val="1D23B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solidFill>
                              <a:srgbClr val="1D23B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𝛁</m:t>
                        </m:r>
                        <m:r>
                          <a:rPr lang="en-US" b="1" i="1">
                            <a:solidFill>
                              <a:srgbClr val="1D23B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  <m:d>
                          <m:dPr>
                            <m:ctrlPr>
                              <a:rPr lang="en-US" b="1" i="1">
                                <a:solidFill>
                                  <a:srgbClr val="1D23BC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solidFill>
                                  <a:srgbClr val="1D23BC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𝒓</m:t>
                            </m:r>
                          </m:e>
                        </m:d>
                      </m:e>
                    </m:d>
                    <m:r>
                      <a:rPr lang="en-US" b="1" i="1">
                        <a:solidFill>
                          <a:srgbClr val="1D23B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b="1" i="1">
                            <a:solidFill>
                              <a:srgbClr val="1D23B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1" i="1">
                                <a:solidFill>
                                  <a:srgbClr val="1D23BC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solidFill>
                                  <a:srgbClr val="1D23BC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𝛁</m:t>
                            </m:r>
                            <m:r>
                              <a:rPr lang="en-US" b="1" i="1">
                                <a:solidFill>
                                  <a:srgbClr val="1D23BC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𝒏</m:t>
                            </m:r>
                            <m:d>
                              <m:dPr>
                                <m:ctrlPr>
                                  <a:rPr lang="en-US" b="1" i="1">
                                    <a:solidFill>
                                      <a:srgbClr val="1D23BC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>
                                    <a:solidFill>
                                      <a:srgbClr val="1D23BC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𝒓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b="1" i="1">
                            <a:solidFill>
                              <a:srgbClr val="1D23B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b="1" i="1">
                        <a:solidFill>
                          <a:srgbClr val="1D23B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b="1" i="1">
                            <a:solidFill>
                              <a:srgbClr val="1D23B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solidFill>
                              <a:srgbClr val="1D23B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𝛁</m:t>
                        </m:r>
                      </m:e>
                      <m:sup>
                        <m:r>
                          <a:rPr lang="en-US" b="1" i="1">
                            <a:solidFill>
                              <a:srgbClr val="1D23B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b="1" i="1">
                        <a:solidFill>
                          <a:srgbClr val="1D23B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1" i="1">
                        <a:solidFill>
                          <a:srgbClr val="1D23B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𝒏</m:t>
                    </m:r>
                    <m:r>
                      <a:rPr lang="en-US" b="1" i="1">
                        <a:solidFill>
                          <a:srgbClr val="1D23B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1" i="1">
                        <a:solidFill>
                          <a:srgbClr val="1D23B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𝒓</m:t>
                    </m:r>
                    <m:r>
                      <a:rPr lang="en-US" b="1" i="1">
                        <a:solidFill>
                          <a:srgbClr val="1D23B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1" dirty="0">
                    <a:solidFill>
                      <a:srgbClr val="1D23BC"/>
                    </a:solidFill>
                  </a:rPr>
                  <a:t>)</a:t>
                </a:r>
              </a:p>
              <a:p>
                <a:endParaRPr lang="en-US" b="1" dirty="0">
                  <a:solidFill>
                    <a:srgbClr val="1D23BC"/>
                  </a:solidFill>
                </a:endParaRPr>
              </a:p>
              <a:p>
                <a:endParaRPr lang="en-US" b="1" dirty="0">
                  <a:solidFill>
                    <a:srgbClr val="1D23BC"/>
                  </a:solidFill>
                </a:endParaRPr>
              </a:p>
              <a:p>
                <a:endParaRPr lang="en-US" b="1" dirty="0">
                  <a:solidFill>
                    <a:srgbClr val="1D23BC"/>
                  </a:solidFill>
                </a:endParaRPr>
              </a:p>
              <a:p>
                <a:endParaRPr lang="en-US" b="1" dirty="0">
                  <a:solidFill>
                    <a:srgbClr val="1D23BC"/>
                  </a:solidFill>
                </a:endParaRPr>
              </a:p>
              <a:p>
                <a:endParaRPr lang="en-US" b="1" dirty="0">
                  <a:solidFill>
                    <a:srgbClr val="1D23BC"/>
                  </a:solidFill>
                </a:endParaRPr>
              </a:p>
              <a:p>
                <a:endParaRPr lang="en-US" b="1" dirty="0">
                  <a:solidFill>
                    <a:srgbClr val="1D23BC"/>
                  </a:solidFill>
                </a:endParaRPr>
              </a:p>
              <a:p>
                <a:r>
                  <a:rPr lang="en-US" b="1" dirty="0">
                    <a:solidFill>
                      <a:srgbClr val="1D23BC"/>
                    </a:solidFill>
                  </a:rPr>
                  <a:t>Generalized gradient approximation (GGA)</a:t>
                </a:r>
              </a:p>
              <a:p>
                <a:endParaRPr lang="en-US" b="1" dirty="0">
                  <a:solidFill>
                    <a:srgbClr val="1D23BC"/>
                  </a:solidFill>
                </a:endParaRPr>
              </a:p>
              <a:p>
                <a:endParaRPr lang="en-US" b="1" dirty="0">
                  <a:solidFill>
                    <a:srgbClr val="1D23BC"/>
                  </a:solidFill>
                </a:endParaRPr>
              </a:p>
              <a:p>
                <a:endParaRPr lang="en-US" b="1" dirty="0">
                  <a:solidFill>
                    <a:srgbClr val="1D23BC"/>
                  </a:solidFill>
                </a:endParaRPr>
              </a:p>
              <a:p>
                <a:r>
                  <a:rPr lang="en-US" b="1" dirty="0">
                    <a:solidFill>
                      <a:srgbClr val="1D23BC"/>
                    </a:solidFill>
                  </a:rPr>
                  <a:t>Different choices for </a:t>
                </a:r>
                <a14:m>
                  <m:oMath xmlns:m="http://schemas.openxmlformats.org/officeDocument/2006/math">
                    <m:r>
                      <a:rPr lang="en-US" b="1" i="1">
                        <a:solidFill>
                          <a:srgbClr val="1D23BC"/>
                        </a:solidFill>
                        <a:latin typeface="Cambria Math" panose="02040503050406030204" pitchFamily="18" charset="0"/>
                      </a:rPr>
                      <m:t>𝒇</m:t>
                    </m:r>
                    <m:r>
                      <a:rPr lang="en-US" b="1" i="1">
                        <a:solidFill>
                          <a:srgbClr val="1D23BC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>
                        <a:solidFill>
                          <a:srgbClr val="1D23BC"/>
                        </a:solidFill>
                        <a:latin typeface="Cambria Math" panose="02040503050406030204" pitchFamily="18" charset="0"/>
                      </a:rPr>
                      <m:t>𝒏</m:t>
                    </m:r>
                    <m:d>
                      <m:dPr>
                        <m:ctrlPr>
                          <a:rPr lang="en-US" b="1" i="1">
                            <a:solidFill>
                              <a:srgbClr val="1D23BC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solidFill>
                              <a:srgbClr val="1D23BC"/>
                            </a:solidFill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</m:d>
                    <m:r>
                      <a:rPr lang="en-US" b="1" i="1">
                        <a:solidFill>
                          <a:srgbClr val="1D23BC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>
                        <a:solidFill>
                          <a:srgbClr val="1D23B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𝛁</m:t>
                    </m:r>
                    <m:r>
                      <a:rPr lang="en-US" b="1" i="1">
                        <a:solidFill>
                          <a:srgbClr val="1D23B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𝒏</m:t>
                    </m:r>
                    <m:d>
                      <m:dPr>
                        <m:ctrlPr>
                          <a:rPr lang="en-US" b="1" i="1">
                            <a:solidFill>
                              <a:srgbClr val="1D23B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solidFill>
                              <a:srgbClr val="1D23B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𝒓</m:t>
                        </m:r>
                      </m:e>
                    </m:d>
                    <m:r>
                      <a:rPr lang="en-US" b="1" i="1">
                        <a:solidFill>
                          <a:srgbClr val="1D23B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1" dirty="0">
                    <a:solidFill>
                      <a:srgbClr val="1D23BC"/>
                    </a:solidFill>
                  </a:rPr>
                  <a:t> lead to different GGA density functionals such as PBE (used extensively in physics community) and LYP (used extensively in chemistry community)</a:t>
                </a:r>
              </a:p>
              <a:p>
                <a:endParaRPr lang="en-US" b="1" dirty="0">
                  <a:solidFill>
                    <a:srgbClr val="1D23BC"/>
                  </a:solidFill>
                </a:endParaRPr>
              </a:p>
              <a:p>
                <a:r>
                  <a:rPr lang="en-US" b="1" dirty="0">
                    <a:solidFill>
                      <a:srgbClr val="1D23BC"/>
                    </a:solidFill>
                  </a:rPr>
                  <a:t>GGA: improved molecular structure and energetics; can not account for weak interactions such as van der Waals.</a:t>
                </a:r>
              </a:p>
              <a:p>
                <a:endParaRPr lang="en-US" b="1" dirty="0">
                  <a:solidFill>
                    <a:srgbClr val="1D23BC"/>
                  </a:solidFill>
                </a:endParaRPr>
              </a:p>
              <a:p>
                <a:endParaRPr lang="en-US" b="1" dirty="0">
                  <a:solidFill>
                    <a:srgbClr val="1D23BC"/>
                  </a:solidFill>
                </a:endParaRPr>
              </a:p>
              <a:p>
                <a:endParaRPr lang="en-US" b="1" dirty="0">
                  <a:solidFill>
                    <a:srgbClr val="1D23BC"/>
                  </a:solidFill>
                </a:endParaRPr>
              </a:p>
              <a:p>
                <a:endParaRPr lang="en-US" b="1" dirty="0">
                  <a:solidFill>
                    <a:srgbClr val="1D23BC"/>
                  </a:solidFill>
                </a:endParaRPr>
              </a:p>
              <a:p>
                <a:endParaRPr lang="en-US" b="1" dirty="0">
                  <a:solidFill>
                    <a:srgbClr val="1D23BC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95E6D16-0D12-B54B-84BF-2FB512879B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3660" y="984169"/>
                <a:ext cx="7552707" cy="6192529"/>
              </a:xfrm>
              <a:prstGeom prst="rect">
                <a:avLst/>
              </a:prstGeom>
              <a:blipFill>
                <a:blip r:embed="rId3"/>
                <a:stretch>
                  <a:fillRect l="-672" t="-410" r="-13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-41092"/>
            <a:ext cx="9144000" cy="1108074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 err="1">
                <a:solidFill>
                  <a:srgbClr val="800000"/>
                </a:solidFill>
                <a:latin typeface="Arial"/>
                <a:cs typeface="Arial"/>
              </a:rPr>
              <a:t>Semilocal</a:t>
            </a:r>
            <a:r>
              <a:rPr lang="en-US" sz="2800" b="1" dirty="0">
                <a:solidFill>
                  <a:srgbClr val="800000"/>
                </a:solidFill>
                <a:latin typeface="Arial"/>
                <a:cs typeface="Arial"/>
              </a:rPr>
              <a:t> functionals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734A2A-7CEC-4C4E-9E2B-1543CCFFC9AB}" type="slidenum">
              <a:rPr lang="en-US" b="1" smtClean="0"/>
              <a:t>5</a:t>
            </a:fld>
            <a:endParaRPr lang="en-US" b="1" dirty="0"/>
          </a:p>
        </p:txBody>
      </p:sp>
      <p:cxnSp>
        <p:nvCxnSpPr>
          <p:cNvPr id="19" name="Straight Connector 18"/>
          <p:cNvCxnSpPr/>
          <p:nvPr/>
        </p:nvCxnSpPr>
        <p:spPr>
          <a:xfrm>
            <a:off x="1524000" y="883749"/>
            <a:ext cx="9144000" cy="0"/>
          </a:xfrm>
          <a:prstGeom prst="line">
            <a:avLst/>
          </a:prstGeom>
          <a:ln w="31750">
            <a:solidFill>
              <a:srgbClr val="94110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5CD2981-6537-A345-9B50-AE49E91B0464}"/>
              </a:ext>
            </a:extLst>
          </p:cNvPr>
          <p:cNvCxnSpPr/>
          <p:nvPr/>
        </p:nvCxnSpPr>
        <p:spPr>
          <a:xfrm>
            <a:off x="1524000" y="6371096"/>
            <a:ext cx="9144000" cy="0"/>
          </a:xfrm>
          <a:prstGeom prst="line">
            <a:avLst/>
          </a:prstGeom>
          <a:ln w="31750">
            <a:solidFill>
              <a:srgbClr val="94110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668F4278-8266-8A4D-BC86-C09BDEE838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3403" y="6427128"/>
            <a:ext cx="2284419" cy="38984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416AD2D-FD69-734A-9F27-1C66AAE397BC}"/>
              </a:ext>
            </a:extLst>
          </p:cNvPr>
          <p:cNvSpPr txBox="1"/>
          <p:nvPr/>
        </p:nvSpPr>
        <p:spPr>
          <a:xfrm>
            <a:off x="4792494" y="6369123"/>
            <a:ext cx="28726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5"/>
              </a:rPr>
              <a:t>neerajrai@che.msstate.edu</a:t>
            </a:r>
            <a:r>
              <a:rPr lang="en-US" dirty="0"/>
              <a:t>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0DC1968-C1DF-0F45-9A04-27FA8CD07CFB}"/>
              </a:ext>
            </a:extLst>
          </p:cNvPr>
          <p:cNvSpPr txBox="1"/>
          <p:nvPr/>
        </p:nvSpPr>
        <p:spPr>
          <a:xfrm>
            <a:off x="3155775" y="5903396"/>
            <a:ext cx="53097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Capelle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400" b="1" i="1" dirty="0">
                <a:latin typeface="Arial" panose="020B0604020202020204" pitchFamily="34" charset="0"/>
                <a:cs typeface="Arial" panose="020B0604020202020204" pitchFamily="34" charset="0"/>
              </a:rPr>
              <a:t>Brazilian Journal of Physics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, 36, 1318-1343, 2006 </a:t>
            </a:r>
          </a:p>
          <a:p>
            <a:endParaRPr 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4C6D601-3839-E949-9E40-6FC78486867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7228" y="1421539"/>
            <a:ext cx="4839970" cy="69773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BA5CC85-7A50-4047-B1FB-972D43B8068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3714" y="2134017"/>
            <a:ext cx="6353810" cy="63715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434DE56-D632-8240-91B2-D3C2E30E57B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0785" y="3225387"/>
            <a:ext cx="3652857" cy="755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7901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-41092"/>
            <a:ext cx="9144000" cy="1108074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solidFill>
                  <a:srgbClr val="800000"/>
                </a:solidFill>
                <a:latin typeface="Arial"/>
                <a:cs typeface="Arial"/>
              </a:rPr>
              <a:t>Comparison of different LDA and GGA functions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734A2A-7CEC-4C4E-9E2B-1543CCFFC9AB}" type="slidenum">
              <a:rPr lang="en-US" b="1" smtClean="0"/>
              <a:t>6</a:t>
            </a:fld>
            <a:endParaRPr lang="en-US" b="1" dirty="0"/>
          </a:p>
        </p:txBody>
      </p:sp>
      <p:cxnSp>
        <p:nvCxnSpPr>
          <p:cNvPr id="19" name="Straight Connector 18"/>
          <p:cNvCxnSpPr/>
          <p:nvPr/>
        </p:nvCxnSpPr>
        <p:spPr>
          <a:xfrm>
            <a:off x="1524000" y="883749"/>
            <a:ext cx="9144000" cy="0"/>
          </a:xfrm>
          <a:prstGeom prst="line">
            <a:avLst/>
          </a:prstGeom>
          <a:ln w="31750">
            <a:solidFill>
              <a:srgbClr val="94110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5CD2981-6537-A345-9B50-AE49E91B0464}"/>
              </a:ext>
            </a:extLst>
          </p:cNvPr>
          <p:cNvCxnSpPr/>
          <p:nvPr/>
        </p:nvCxnSpPr>
        <p:spPr>
          <a:xfrm>
            <a:off x="1524000" y="6371096"/>
            <a:ext cx="9144000" cy="0"/>
          </a:xfrm>
          <a:prstGeom prst="line">
            <a:avLst/>
          </a:prstGeom>
          <a:ln w="31750">
            <a:solidFill>
              <a:srgbClr val="94110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668F4278-8266-8A4D-BC86-C09BDEE838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3403" y="6427128"/>
            <a:ext cx="2284419" cy="38984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416AD2D-FD69-734A-9F27-1C66AAE397BC}"/>
              </a:ext>
            </a:extLst>
          </p:cNvPr>
          <p:cNvSpPr txBox="1"/>
          <p:nvPr/>
        </p:nvSpPr>
        <p:spPr>
          <a:xfrm>
            <a:off x="4792494" y="6369123"/>
            <a:ext cx="28726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neerajrai@che.msstate.edu</a:t>
            </a:r>
            <a:r>
              <a:rPr lang="en-US" dirty="0"/>
              <a:t>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0DC1968-C1DF-0F45-9A04-27FA8CD07CFB}"/>
              </a:ext>
            </a:extLst>
          </p:cNvPr>
          <p:cNvSpPr txBox="1"/>
          <p:nvPr/>
        </p:nvSpPr>
        <p:spPr>
          <a:xfrm>
            <a:off x="3155775" y="5903396"/>
            <a:ext cx="53097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Capelle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400" b="1" i="1" dirty="0">
                <a:latin typeface="Arial" panose="020B0604020202020204" pitchFamily="34" charset="0"/>
                <a:cs typeface="Arial" panose="020B0604020202020204" pitchFamily="34" charset="0"/>
              </a:rPr>
              <a:t>Brazilian Journal of Physics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, 36, 1318-1343, 2006 </a:t>
            </a:r>
          </a:p>
          <a:p>
            <a:endParaRPr 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02A005C-A908-7F45-8634-942A5472479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5611" y="1349478"/>
            <a:ext cx="3835400" cy="397379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D4A9AEC-4A6D-E348-A9FC-5D08405182F6}"/>
              </a:ext>
            </a:extLst>
          </p:cNvPr>
          <p:cNvSpPr txBox="1"/>
          <p:nvPr/>
        </p:nvSpPr>
        <p:spPr>
          <a:xfrm>
            <a:off x="6835071" y="2734799"/>
            <a:ext cx="36271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1D23BC"/>
                </a:solidFill>
              </a:rPr>
              <a:t>Ground state energy of the argon atom in atomic units (</a:t>
            </a:r>
            <a:r>
              <a:rPr lang="en-US" b="1" dirty="0" err="1">
                <a:solidFill>
                  <a:srgbClr val="1D23BC"/>
                </a:solidFill>
              </a:rPr>
              <a:t>Hartree</a:t>
            </a:r>
            <a:r>
              <a:rPr lang="en-US" b="1" dirty="0">
                <a:solidFill>
                  <a:srgbClr val="1D23BC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810152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-41092"/>
            <a:ext cx="9144000" cy="1108074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solidFill>
                  <a:srgbClr val="800000"/>
                </a:solidFill>
                <a:latin typeface="Arial"/>
                <a:cs typeface="Arial"/>
              </a:rPr>
              <a:t>Meta-GGA functionals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734A2A-7CEC-4C4E-9E2B-1543CCFFC9AB}" type="slidenum">
              <a:rPr lang="en-US" b="1" smtClean="0"/>
              <a:t>7</a:t>
            </a:fld>
            <a:endParaRPr lang="en-US" b="1" dirty="0"/>
          </a:p>
        </p:txBody>
      </p:sp>
      <p:cxnSp>
        <p:nvCxnSpPr>
          <p:cNvPr id="19" name="Straight Connector 18"/>
          <p:cNvCxnSpPr/>
          <p:nvPr/>
        </p:nvCxnSpPr>
        <p:spPr>
          <a:xfrm>
            <a:off x="1524000" y="883749"/>
            <a:ext cx="9144000" cy="0"/>
          </a:xfrm>
          <a:prstGeom prst="line">
            <a:avLst/>
          </a:prstGeom>
          <a:ln w="31750">
            <a:solidFill>
              <a:srgbClr val="94110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5CD2981-6537-A345-9B50-AE49E91B0464}"/>
              </a:ext>
            </a:extLst>
          </p:cNvPr>
          <p:cNvCxnSpPr/>
          <p:nvPr/>
        </p:nvCxnSpPr>
        <p:spPr>
          <a:xfrm>
            <a:off x="1524000" y="6371096"/>
            <a:ext cx="9144000" cy="0"/>
          </a:xfrm>
          <a:prstGeom prst="line">
            <a:avLst/>
          </a:prstGeom>
          <a:ln w="31750">
            <a:solidFill>
              <a:srgbClr val="94110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668F4278-8266-8A4D-BC86-C09BDEE838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3403" y="6427128"/>
            <a:ext cx="2284419" cy="38984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416AD2D-FD69-734A-9F27-1C66AAE397BC}"/>
              </a:ext>
            </a:extLst>
          </p:cNvPr>
          <p:cNvSpPr txBox="1"/>
          <p:nvPr/>
        </p:nvSpPr>
        <p:spPr>
          <a:xfrm>
            <a:off x="4792494" y="6369123"/>
            <a:ext cx="28726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neerajrai@che.msstate.edu</a:t>
            </a:r>
            <a:r>
              <a:rPr lang="en-US" dirty="0"/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060E16-DD20-2146-B0B4-2FFBA4D305A9}"/>
              </a:ext>
            </a:extLst>
          </p:cNvPr>
          <p:cNvSpPr txBox="1"/>
          <p:nvPr/>
        </p:nvSpPr>
        <p:spPr>
          <a:xfrm>
            <a:off x="2056867" y="1341365"/>
            <a:ext cx="83439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1D23BC"/>
                </a:solidFill>
              </a:rPr>
              <a:t>Exchange-correlation functional depends not only on the density, gradient of the density but also on the Kohn-Sham kinetic energy density</a:t>
            </a:r>
          </a:p>
          <a:p>
            <a:endParaRPr lang="en-US" b="1" dirty="0">
              <a:solidFill>
                <a:srgbClr val="1D23BC"/>
              </a:solidFill>
            </a:endParaRPr>
          </a:p>
          <a:p>
            <a:endParaRPr lang="en-US" b="1" dirty="0">
              <a:solidFill>
                <a:srgbClr val="1D23BC"/>
              </a:solidFill>
            </a:endParaRPr>
          </a:p>
          <a:p>
            <a:endParaRPr lang="en-US" b="1" dirty="0">
              <a:solidFill>
                <a:srgbClr val="1D23BC"/>
              </a:solidFill>
            </a:endParaRPr>
          </a:p>
          <a:p>
            <a:endParaRPr lang="en-US" b="1" dirty="0">
              <a:solidFill>
                <a:srgbClr val="1D23BC"/>
              </a:solidFill>
            </a:endParaRPr>
          </a:p>
          <a:p>
            <a:endParaRPr lang="en-US" b="1" dirty="0">
              <a:solidFill>
                <a:srgbClr val="1D23BC"/>
              </a:solidFill>
            </a:endParaRPr>
          </a:p>
          <a:p>
            <a:endParaRPr lang="en-US" b="1" dirty="0">
              <a:solidFill>
                <a:srgbClr val="1D23BC"/>
              </a:solidFill>
            </a:endParaRPr>
          </a:p>
          <a:p>
            <a:endParaRPr lang="en-US" b="1" dirty="0">
              <a:solidFill>
                <a:srgbClr val="1D23BC"/>
              </a:solidFill>
            </a:endParaRPr>
          </a:p>
          <a:p>
            <a:r>
              <a:rPr lang="en-US" b="1" dirty="0">
                <a:solidFill>
                  <a:srgbClr val="1D23BC"/>
                </a:solidFill>
              </a:rPr>
              <a:t>The additional degree of freedom is used to satisfy: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1D23BC"/>
                </a:solidFill>
              </a:rPr>
              <a:t>self-interaction corrected correlation functional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1D23BC"/>
                </a:solidFill>
              </a:rPr>
              <a:t>recovery of fourth order gradient expansion for the exchange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1D23BC"/>
                </a:solidFill>
              </a:rPr>
              <a:t>finite exchange potential at the nucleus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488A3FD-166A-9D41-A569-5DD52BD1B3C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7540" y="2123318"/>
            <a:ext cx="2265680" cy="7276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A9BF84B-6D93-F440-BA37-B80BD9EFA1A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7540" y="3010208"/>
            <a:ext cx="2466340" cy="41768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7FEC9FB-B59E-1B45-A659-09A6AD98D1F8}"/>
              </a:ext>
            </a:extLst>
          </p:cNvPr>
          <p:cNvSpPr txBox="1"/>
          <p:nvPr/>
        </p:nvSpPr>
        <p:spPr>
          <a:xfrm>
            <a:off x="3155775" y="5903396"/>
            <a:ext cx="53097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Capelle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400" b="1" i="1" dirty="0">
                <a:latin typeface="Arial" panose="020B0604020202020204" pitchFamily="34" charset="0"/>
                <a:cs typeface="Arial" panose="020B0604020202020204" pitchFamily="34" charset="0"/>
              </a:rPr>
              <a:t>Brazilian Journal of Physics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, 36, 1318-1343, 2006 </a:t>
            </a:r>
          </a:p>
          <a:p>
            <a:endParaRPr 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25610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-41092"/>
            <a:ext cx="9144000" cy="1108074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solidFill>
                  <a:srgbClr val="800000"/>
                </a:solidFill>
                <a:latin typeface="Arial"/>
                <a:cs typeface="Arial"/>
              </a:rPr>
              <a:t>Hybrid GGA, meta GGA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734A2A-7CEC-4C4E-9E2B-1543CCFFC9AB}" type="slidenum">
              <a:rPr lang="en-US" b="1" smtClean="0"/>
              <a:t>8</a:t>
            </a:fld>
            <a:endParaRPr lang="en-US" b="1" dirty="0"/>
          </a:p>
        </p:txBody>
      </p:sp>
      <p:cxnSp>
        <p:nvCxnSpPr>
          <p:cNvPr id="19" name="Straight Connector 18"/>
          <p:cNvCxnSpPr/>
          <p:nvPr/>
        </p:nvCxnSpPr>
        <p:spPr>
          <a:xfrm>
            <a:off x="1524000" y="883749"/>
            <a:ext cx="9144000" cy="0"/>
          </a:xfrm>
          <a:prstGeom prst="line">
            <a:avLst/>
          </a:prstGeom>
          <a:ln w="31750">
            <a:solidFill>
              <a:srgbClr val="94110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5CD2981-6537-A345-9B50-AE49E91B0464}"/>
              </a:ext>
            </a:extLst>
          </p:cNvPr>
          <p:cNvCxnSpPr/>
          <p:nvPr/>
        </p:nvCxnSpPr>
        <p:spPr>
          <a:xfrm>
            <a:off x="1524000" y="6371096"/>
            <a:ext cx="9144000" cy="0"/>
          </a:xfrm>
          <a:prstGeom prst="line">
            <a:avLst/>
          </a:prstGeom>
          <a:ln w="31750">
            <a:solidFill>
              <a:srgbClr val="94110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668F4278-8266-8A4D-BC86-C09BDEE838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3403" y="6427128"/>
            <a:ext cx="2284419" cy="38984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416AD2D-FD69-734A-9F27-1C66AAE397BC}"/>
              </a:ext>
            </a:extLst>
          </p:cNvPr>
          <p:cNvSpPr txBox="1"/>
          <p:nvPr/>
        </p:nvSpPr>
        <p:spPr>
          <a:xfrm>
            <a:off x="4792494" y="6369123"/>
            <a:ext cx="28726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neerajrai@che.msstate.edu</a:t>
            </a:r>
            <a:r>
              <a:rPr lang="en-US" dirty="0"/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33A54E8-597A-D44F-87F2-5173AA94F042}"/>
              </a:ext>
            </a:extLst>
          </p:cNvPr>
          <p:cNvSpPr txBox="1"/>
          <p:nvPr/>
        </p:nvSpPr>
        <p:spPr>
          <a:xfrm>
            <a:off x="3495305" y="5911509"/>
            <a:ext cx="61531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Mardirossian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 and Head-Gordon, </a:t>
            </a:r>
            <a:r>
              <a:rPr lang="en-US" sz="1400" b="1" i="1" dirty="0">
                <a:latin typeface="Arial" panose="020B0604020202020204" pitchFamily="34" charset="0"/>
                <a:cs typeface="Arial" panose="020B0604020202020204" pitchFamily="34" charset="0"/>
              </a:rPr>
              <a:t>Mol. Phys.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, 115, 2315-2372, 2017 </a:t>
            </a:r>
          </a:p>
          <a:p>
            <a:endParaRPr 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F01D5F5-D982-0242-9511-9402C518EFD9}"/>
                  </a:ext>
                </a:extLst>
              </p:cNvPr>
              <p:cNvSpPr txBox="1"/>
              <p:nvPr/>
            </p:nvSpPr>
            <p:spPr>
              <a:xfrm>
                <a:off x="1704869" y="1414461"/>
                <a:ext cx="5426037" cy="36933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solidFill>
                      <a:srgbClr val="1D23BC"/>
                    </a:solidFill>
                  </a:rPr>
                  <a:t>General form of global hybrid functionals is:</a:t>
                </a:r>
              </a:p>
              <a:p>
                <a:endParaRPr lang="en-US" b="1" dirty="0">
                  <a:solidFill>
                    <a:srgbClr val="1D23BC"/>
                  </a:solidFill>
                </a:endParaRPr>
              </a:p>
              <a:p>
                <a:endParaRPr lang="en-US" b="1" dirty="0">
                  <a:solidFill>
                    <a:srgbClr val="1D23BC"/>
                  </a:solidFill>
                </a:endParaRPr>
              </a:p>
              <a:p>
                <a:endParaRPr lang="en-US" b="1" dirty="0">
                  <a:solidFill>
                    <a:srgbClr val="1D23BC"/>
                  </a:solidFill>
                </a:endParaRPr>
              </a:p>
              <a:p>
                <a:endParaRPr lang="en-US" b="1" dirty="0">
                  <a:solidFill>
                    <a:srgbClr val="1D23BC"/>
                  </a:solidFill>
                </a:endParaRPr>
              </a:p>
              <a:p>
                <a:endParaRPr lang="en-US" b="1" dirty="0">
                  <a:solidFill>
                    <a:srgbClr val="1D23BC"/>
                  </a:solidFill>
                </a:endParaRPr>
              </a:p>
              <a:p>
                <a:endParaRPr lang="en-US" b="1" dirty="0">
                  <a:solidFill>
                    <a:srgbClr val="1D23BC"/>
                  </a:solidFill>
                </a:endParaRPr>
              </a:p>
              <a:p>
                <a:endParaRPr lang="en-US" b="1" dirty="0">
                  <a:solidFill>
                    <a:srgbClr val="1D23BC"/>
                  </a:solidFill>
                </a:endParaRPr>
              </a:p>
              <a:p>
                <a:endParaRPr lang="en-US" b="1" dirty="0">
                  <a:solidFill>
                    <a:srgbClr val="1D23BC"/>
                  </a:solidFill>
                </a:endParaRPr>
              </a:p>
              <a:p>
                <a:endParaRPr lang="en-US" b="1" dirty="0">
                  <a:solidFill>
                    <a:srgbClr val="1D23BC"/>
                  </a:solidFill>
                </a:endParaRPr>
              </a:p>
              <a:p>
                <a:r>
                  <a:rPr lang="en-US" b="1" dirty="0">
                    <a:solidFill>
                      <a:srgbClr val="1D23BC"/>
                    </a:solidFill>
                  </a:rPr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solidFill>
                              <a:srgbClr val="1D23BC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rgbClr val="1D23BC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b>
                        <m:r>
                          <a:rPr lang="en-US" b="1" i="1">
                            <a:solidFill>
                              <a:srgbClr val="1D23BC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sub>
                    </m:sSub>
                    <m:r>
                      <a:rPr lang="en-US" b="1" i="1">
                        <a:solidFill>
                          <a:srgbClr val="1D23BC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>
                        <a:solidFill>
                          <a:srgbClr val="1D23BC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b="1" i="1">
                        <a:solidFill>
                          <a:srgbClr val="1D23BC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1" i="1">
                        <a:solidFill>
                          <a:srgbClr val="1D23BC"/>
                        </a:solidFill>
                        <a:latin typeface="Cambria Math" panose="02040503050406030204" pitchFamily="18" charset="0"/>
                      </a:rPr>
                      <m:t>𝟐𝟎</m:t>
                    </m:r>
                    <m:r>
                      <a:rPr lang="en-US" b="1" i="1">
                        <a:solidFill>
                          <a:srgbClr val="1D23BC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1" i="1">
                            <a:solidFill>
                              <a:srgbClr val="1D23BC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rgbClr val="1D23BC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b="1" i="1">
                            <a:solidFill>
                              <a:srgbClr val="1D23BC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sub>
                    </m:sSub>
                    <m:r>
                      <a:rPr lang="en-US" b="1" i="1">
                        <a:solidFill>
                          <a:srgbClr val="1D23BC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>
                        <a:solidFill>
                          <a:srgbClr val="1D23BC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b="1" i="1">
                        <a:solidFill>
                          <a:srgbClr val="1D23BC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1" i="1">
                        <a:solidFill>
                          <a:srgbClr val="1D23BC"/>
                        </a:solidFill>
                        <a:latin typeface="Cambria Math" panose="02040503050406030204" pitchFamily="18" charset="0"/>
                      </a:rPr>
                      <m:t>𝟕𝟐</m:t>
                    </m:r>
                    <m:r>
                      <a:rPr lang="en-US" b="1" i="1">
                        <a:solidFill>
                          <a:srgbClr val="1D23BC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>
                        <a:solidFill>
                          <a:srgbClr val="1D23BC"/>
                        </a:solidFill>
                        <a:latin typeface="Cambria Math" panose="02040503050406030204" pitchFamily="18" charset="0"/>
                      </a:rPr>
                      <m:t>𝒂𝒏𝒅</m:t>
                    </m:r>
                    <m:r>
                      <a:rPr lang="en-US" b="1" i="1">
                        <a:solidFill>
                          <a:srgbClr val="1D23BC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1" i="1">
                            <a:solidFill>
                              <a:srgbClr val="1D23BC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rgbClr val="1D23BC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b="1" i="1">
                            <a:solidFill>
                              <a:srgbClr val="1D23BC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sub>
                    </m:sSub>
                    <m:r>
                      <a:rPr lang="en-US" b="1" i="1">
                        <a:solidFill>
                          <a:srgbClr val="1D23BC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>
                        <a:solidFill>
                          <a:srgbClr val="1D23BC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b="1" i="1">
                        <a:solidFill>
                          <a:srgbClr val="1D23BC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1" i="1">
                        <a:solidFill>
                          <a:srgbClr val="1D23BC"/>
                        </a:solidFill>
                        <a:latin typeface="Cambria Math" panose="02040503050406030204" pitchFamily="18" charset="0"/>
                      </a:rPr>
                      <m:t>𝟖𝟏</m:t>
                    </m:r>
                    <m:r>
                      <a:rPr lang="en-US" b="1" i="1">
                        <a:solidFill>
                          <a:srgbClr val="1D23BC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b="1" dirty="0">
                  <a:solidFill>
                    <a:srgbClr val="1D23BC"/>
                  </a:solidFill>
                </a:endParaRPr>
              </a:p>
              <a:p>
                <a:endParaRPr lang="en-US" b="1" dirty="0">
                  <a:solidFill>
                    <a:srgbClr val="1D23BC"/>
                  </a:solidFill>
                </a:endParaRPr>
              </a:p>
              <a:p>
                <a:r>
                  <a:rPr lang="en-US" b="1" dirty="0">
                    <a:solidFill>
                      <a:srgbClr val="1D23BC"/>
                    </a:solidFill>
                  </a:rPr>
                  <a:t>Other common hybrid functionals are B3LYP, PBE0, etc.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F01D5F5-D982-0242-9511-9402C518EF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4869" y="1414461"/>
                <a:ext cx="5426037" cy="3693319"/>
              </a:xfrm>
              <a:prstGeom prst="rect">
                <a:avLst/>
              </a:prstGeom>
              <a:blipFill>
                <a:blip r:embed="rId5"/>
                <a:stretch>
                  <a:fillRect l="-701" t="-342" b="-17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CBAA9186-15CF-5848-9CE7-63D79CB3B51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4991" y="1929212"/>
            <a:ext cx="4363140" cy="6445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DA95A29-17D8-3A40-A585-89F5A5347BE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9314" y="2899954"/>
            <a:ext cx="4998140" cy="96260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9783DD4-BB7F-5E4E-8353-3422E661D3C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1900" y="1733061"/>
            <a:ext cx="3686026" cy="258278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6DEC8DC-5710-234B-922F-0E7BF0457775}"/>
              </a:ext>
            </a:extLst>
          </p:cNvPr>
          <p:cNvSpPr txBox="1"/>
          <p:nvPr/>
        </p:nvSpPr>
        <p:spPr>
          <a:xfrm>
            <a:off x="7020376" y="4380912"/>
            <a:ext cx="36476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Burke, </a:t>
            </a:r>
            <a:r>
              <a:rPr lang="en-US" sz="1200" b="1" i="1" dirty="0">
                <a:latin typeface="Arial" panose="020B0604020202020204" pitchFamily="34" charset="0"/>
                <a:cs typeface="Arial" panose="020B0604020202020204" pitchFamily="34" charset="0"/>
              </a:rPr>
              <a:t>J. Chem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1200" b="1" i="1" dirty="0">
                <a:latin typeface="Arial" panose="020B0604020202020204" pitchFamily="34" charset="0"/>
                <a:cs typeface="Arial" panose="020B0604020202020204" pitchFamily="34" charset="0"/>
              </a:rPr>
              <a:t>Phys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., 136, 150901, 2018 </a:t>
            </a:r>
          </a:p>
          <a:p>
            <a:endParaRPr lang="en-US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1FBA9D-12EE-2543-A1C8-9EF76499AFE7}"/>
              </a:ext>
            </a:extLst>
          </p:cNvPr>
          <p:cNvSpPr txBox="1"/>
          <p:nvPr/>
        </p:nvSpPr>
        <p:spPr>
          <a:xfrm>
            <a:off x="7327365" y="3163068"/>
            <a:ext cx="736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B3LYP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7C43D90-F48B-6648-95CE-C70E50228026}"/>
              </a:ext>
            </a:extLst>
          </p:cNvPr>
          <p:cNvCxnSpPr/>
          <p:nvPr/>
        </p:nvCxnSpPr>
        <p:spPr>
          <a:xfrm>
            <a:off x="7787002" y="3519628"/>
            <a:ext cx="0" cy="342930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75101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58247CC-CAA4-AF4B-8E85-9344F52D9A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5792" y="2372001"/>
            <a:ext cx="6917401" cy="377212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-41092"/>
            <a:ext cx="9144000" cy="1108074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solidFill>
                  <a:srgbClr val="800000"/>
                </a:solidFill>
                <a:latin typeface="Arial"/>
                <a:cs typeface="Arial"/>
              </a:rPr>
              <a:t>Range separated functionals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734A2A-7CEC-4C4E-9E2B-1543CCFFC9AB}" type="slidenum">
              <a:rPr lang="en-US" b="1" smtClean="0"/>
              <a:t>9</a:t>
            </a:fld>
            <a:endParaRPr lang="en-US" b="1" dirty="0"/>
          </a:p>
        </p:txBody>
      </p:sp>
      <p:cxnSp>
        <p:nvCxnSpPr>
          <p:cNvPr id="19" name="Straight Connector 18"/>
          <p:cNvCxnSpPr/>
          <p:nvPr/>
        </p:nvCxnSpPr>
        <p:spPr>
          <a:xfrm>
            <a:off x="1524000" y="883749"/>
            <a:ext cx="9144000" cy="0"/>
          </a:xfrm>
          <a:prstGeom prst="line">
            <a:avLst/>
          </a:prstGeom>
          <a:ln w="31750">
            <a:solidFill>
              <a:srgbClr val="94110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5CD2981-6537-A345-9B50-AE49E91B0464}"/>
              </a:ext>
            </a:extLst>
          </p:cNvPr>
          <p:cNvCxnSpPr/>
          <p:nvPr/>
        </p:nvCxnSpPr>
        <p:spPr>
          <a:xfrm>
            <a:off x="1524000" y="6371096"/>
            <a:ext cx="9144000" cy="0"/>
          </a:xfrm>
          <a:prstGeom prst="line">
            <a:avLst/>
          </a:prstGeom>
          <a:ln w="31750">
            <a:solidFill>
              <a:srgbClr val="94110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668F4278-8266-8A4D-BC86-C09BDEE838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3403" y="6427128"/>
            <a:ext cx="2284419" cy="38984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416AD2D-FD69-734A-9F27-1C66AAE397BC}"/>
              </a:ext>
            </a:extLst>
          </p:cNvPr>
          <p:cNvSpPr txBox="1"/>
          <p:nvPr/>
        </p:nvSpPr>
        <p:spPr>
          <a:xfrm>
            <a:off x="4792494" y="6369123"/>
            <a:ext cx="28726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5"/>
              </a:rPr>
              <a:t>neerajrai@che.msstate.edu</a:t>
            </a:r>
            <a:r>
              <a:rPr lang="en-US" dirty="0"/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33A54E8-597A-D44F-87F2-5173AA94F042}"/>
              </a:ext>
            </a:extLst>
          </p:cNvPr>
          <p:cNvSpPr txBox="1"/>
          <p:nvPr/>
        </p:nvSpPr>
        <p:spPr>
          <a:xfrm>
            <a:off x="3495305" y="6060099"/>
            <a:ext cx="61531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Mardirossian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 and Head-Gordon, </a:t>
            </a:r>
            <a:r>
              <a:rPr lang="en-US" sz="1400" b="1" i="1" dirty="0">
                <a:latin typeface="Arial" panose="020B0604020202020204" pitchFamily="34" charset="0"/>
                <a:cs typeface="Arial" panose="020B0604020202020204" pitchFamily="34" charset="0"/>
              </a:rPr>
              <a:t>Mol. Phys.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, 115, 2315-2372, 2017 </a:t>
            </a:r>
          </a:p>
          <a:p>
            <a:endParaRPr 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211E1BA-6BBC-B447-8FE4-3417BBAADE94}"/>
              </a:ext>
            </a:extLst>
          </p:cNvPr>
          <p:cNvGrpSpPr/>
          <p:nvPr/>
        </p:nvGrpSpPr>
        <p:grpSpPr>
          <a:xfrm>
            <a:off x="1958340" y="1047961"/>
            <a:ext cx="8081010" cy="2031325"/>
            <a:chOff x="434340" y="1162260"/>
            <a:chExt cx="8081010" cy="2031325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9A11BE0-1EA9-5B43-B3BE-70F73F765C53}"/>
                </a:ext>
              </a:extLst>
            </p:cNvPr>
            <p:cNvSpPr txBox="1"/>
            <p:nvPr/>
          </p:nvSpPr>
          <p:spPr>
            <a:xfrm>
              <a:off x="434340" y="1162260"/>
              <a:ext cx="8081010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1D23BC"/>
                  </a:solidFill>
                </a:rPr>
                <a:t>Range separated functionals attempt to address self-interaction error and are given by the following form:</a:t>
              </a:r>
            </a:p>
            <a:p>
              <a:endParaRPr lang="en-US" b="1" dirty="0">
                <a:solidFill>
                  <a:srgbClr val="1D23BC"/>
                </a:solidFill>
              </a:endParaRPr>
            </a:p>
            <a:p>
              <a:endParaRPr lang="en-US" b="1" dirty="0">
                <a:solidFill>
                  <a:srgbClr val="1D23BC"/>
                </a:solidFill>
              </a:endParaRPr>
            </a:p>
            <a:p>
              <a:r>
                <a:rPr lang="en-US" b="1" dirty="0">
                  <a:solidFill>
                    <a:srgbClr val="1D23BC"/>
                  </a:solidFill>
                </a:rPr>
                <a:t>Common examples include: ωB97, ωB97X, LRC-</a:t>
              </a:r>
              <a:r>
                <a:rPr lang="en-US" b="1" dirty="0" err="1">
                  <a:solidFill>
                    <a:srgbClr val="1D23BC"/>
                  </a:solidFill>
                </a:rPr>
                <a:t>ωPBE</a:t>
              </a:r>
              <a:r>
                <a:rPr lang="en-US" b="1" dirty="0">
                  <a:solidFill>
                    <a:srgbClr val="1D23BC"/>
                  </a:solidFill>
                </a:rPr>
                <a:t>, etc.</a:t>
              </a:r>
            </a:p>
            <a:p>
              <a:endParaRPr lang="en-US" b="1" dirty="0">
                <a:solidFill>
                  <a:srgbClr val="1D23BC"/>
                </a:solidFill>
              </a:endParaRPr>
            </a:p>
            <a:p>
              <a:endParaRPr lang="en-US" b="1" dirty="0">
                <a:solidFill>
                  <a:srgbClr val="1D23BC"/>
                </a:solidFill>
              </a:endParaRP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4031195-77D1-E747-9DE5-8E09C6313B1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00680" y="1506040"/>
              <a:ext cx="4071620" cy="8282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257996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11123</TotalTime>
  <Words>1002</Words>
  <Application>Microsoft Office PowerPoint</Application>
  <PresentationFormat>Widescreen</PresentationFormat>
  <Paragraphs>185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Calibri</vt:lpstr>
      <vt:lpstr>Calibri Light</vt:lpstr>
      <vt:lpstr>Cambria Math</vt:lpstr>
      <vt:lpstr>Office Theme</vt:lpstr>
      <vt:lpstr>PowerPoint Presentation</vt:lpstr>
      <vt:lpstr>Exchange-correlation functional</vt:lpstr>
      <vt:lpstr>Perdew’s Jacob’s ladder</vt:lpstr>
      <vt:lpstr>Local density approximation (LDA)</vt:lpstr>
      <vt:lpstr>Semilocal functionals</vt:lpstr>
      <vt:lpstr>Comparison of different LDA and GGA functions</vt:lpstr>
      <vt:lpstr>Meta-GGA functionals</vt:lpstr>
      <vt:lpstr>Hybrid GGA, meta GGA</vt:lpstr>
      <vt:lpstr>Range separated functionals</vt:lpstr>
      <vt:lpstr>Another short coming of DFT functionals is the inability to capture vdW interactions</vt:lpstr>
      <vt:lpstr>Dispersion-corrected/nonlocal density functionals</vt:lpstr>
      <vt:lpstr>Accuracy of different dispersion correction models</vt:lpstr>
      <vt:lpstr>General accuracy for selected MN functionals for atomization energies bond dissociation</vt:lpstr>
      <vt:lpstr>Number of parameters in different density functionals</vt:lpstr>
      <vt:lpstr>Accuracy of functionals for bond lengths and binding energies</vt:lpstr>
      <vt:lpstr>Open-shell non-covalent or dimers characterized by significant electron delocalization</vt:lpstr>
      <vt:lpstr>Barrier heights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varsha Jain</dc:creator>
  <cp:keywords/>
  <dc:description/>
  <cp:lastModifiedBy>Janik, Michael John</cp:lastModifiedBy>
  <cp:revision>768</cp:revision>
  <dcterms:created xsi:type="dcterms:W3CDTF">2016-09-09T19:26:23Z</dcterms:created>
  <dcterms:modified xsi:type="dcterms:W3CDTF">2022-06-11T22:03:57Z</dcterms:modified>
  <cp:category/>
</cp:coreProperties>
</file>